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434" r:id="rId3"/>
    <p:sldId id="395" r:id="rId4"/>
    <p:sldId id="433" r:id="rId5"/>
    <p:sldId id="432" r:id="rId6"/>
    <p:sldId id="374" r:id="rId7"/>
    <p:sldId id="375" r:id="rId8"/>
    <p:sldId id="417" r:id="rId9"/>
    <p:sldId id="421" r:id="rId10"/>
    <p:sldId id="425" r:id="rId11"/>
    <p:sldId id="420" r:id="rId12"/>
    <p:sldId id="422" r:id="rId13"/>
    <p:sldId id="423" r:id="rId14"/>
    <p:sldId id="353" r:id="rId15"/>
    <p:sldId id="376" r:id="rId16"/>
    <p:sldId id="378" r:id="rId17"/>
    <p:sldId id="382" r:id="rId18"/>
    <p:sldId id="429" r:id="rId19"/>
    <p:sldId id="431" r:id="rId20"/>
    <p:sldId id="384" r:id="rId21"/>
    <p:sldId id="428" r:id="rId22"/>
    <p:sldId id="373" r:id="rId23"/>
    <p:sldId id="258" r:id="rId24"/>
  </p:sldIdLst>
  <p:sldSz cx="9144000" cy="5143500" type="screen16x9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00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44" userDrawn="1">
          <p15:clr>
            <a:srgbClr val="A4A3A4"/>
          </p15:clr>
        </p15:guide>
        <p15:guide id="2" pos="2141" userDrawn="1">
          <p15:clr>
            <a:srgbClr val="A4A3A4"/>
          </p15:clr>
        </p15:guide>
        <p15:guide id="3" orient="horz" pos="312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eronika Valentová" initials="VV" lastIdx="5" clrIdx="0"/>
  <p:cmAuthor id="2" name="Lukáš Kadula" initials="LK" lastIdx="6" clrIdx="1"/>
  <p:cmAuthor id="3" name="Ondřej Valach" initials="OV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6A21"/>
    <a:srgbClr val="F3742E"/>
    <a:srgbClr val="297DC1"/>
    <a:srgbClr val="484C4C"/>
    <a:srgbClr val="51514F"/>
    <a:srgbClr val="2179BE"/>
    <a:srgbClr val="0E4C85"/>
    <a:srgbClr val="2A79BD"/>
    <a:srgbClr val="1342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22" autoAdjust="0"/>
    <p:restoredTop sz="89343" autoAdjust="0"/>
  </p:normalViewPr>
  <p:slideViewPr>
    <p:cSldViewPr>
      <p:cViewPr varScale="1">
        <p:scale>
          <a:sx n="80" d="100"/>
          <a:sy n="80" d="100"/>
        </p:scale>
        <p:origin x="1116" y="84"/>
      </p:cViewPr>
      <p:guideLst>
        <p:guide orient="horz" pos="1620"/>
        <p:guide pos="28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994" y="-96"/>
      </p:cViewPr>
      <p:guideLst>
        <p:guide orient="horz" pos="3144"/>
        <p:guide pos="2141"/>
        <p:guide orient="horz"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975E266-7A30-415D-B0A7-F16FEE19AAC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2ECECCA-ECB0-45EA-850E-E11B01337306}" type="datetimeFigureOut">
              <a:rPr lang="cs-CZ"/>
              <a:pPr>
                <a:defRPr/>
              </a:pPr>
              <a:t>01.11.2021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3193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5191635-AF13-4259-9116-A091FF1A1BEE}" type="datetimeFigureOut">
              <a:rPr lang="cs-CZ"/>
              <a:pPr>
                <a:defRPr/>
              </a:pPr>
              <a:t>01.11.2021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3E207C9-3DF2-407A-AEAE-BA7CFFB910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58324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E207C9-3DF2-407A-AEAE-BA7CFFB910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0350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E207C9-3DF2-407A-AEAE-BA7CFFB910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47381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E207C9-3DF2-407A-AEAE-BA7CFFB910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6825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E207C9-3DF2-407A-AEAE-BA7CFFB910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027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8450" y="239713"/>
            <a:ext cx="7573963" cy="490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>
            <a:lvl1pPr>
              <a:defRPr sz="3800" b="1">
                <a:solidFill>
                  <a:srgbClr val="0E4C85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3761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94074-DF27-4C45-87B9-621240D47EAF}" type="datetimeFigureOut">
              <a:rPr lang="cs-CZ"/>
              <a:pPr>
                <a:defRPr/>
              </a:pPr>
              <a:t>01.11.2021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BF883-0F3D-412A-905D-F59EA124962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0494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DD0DC-FE98-488D-BF4F-2FE3635093EA}" type="datetimeFigureOut">
              <a:rPr lang="cs-CZ"/>
              <a:pPr>
                <a:defRPr/>
              </a:pPr>
              <a:t>01.11.2021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C300E-82AC-4C00-B687-077D0D58E8D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3610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40238"/>
            <a:ext cx="9144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1"/>
          <p:cNvSpPr>
            <a:spLocks noGrp="1"/>
          </p:cNvSpPr>
          <p:nvPr>
            <p:ph type="title"/>
          </p:nvPr>
        </p:nvSpPr>
        <p:spPr>
          <a:xfrm>
            <a:off x="374848" y="267494"/>
            <a:ext cx="8229600" cy="565175"/>
          </a:xfrm>
        </p:spPr>
        <p:txBody>
          <a:bodyPr/>
          <a:lstStyle>
            <a:lvl1pPr>
              <a:defRPr sz="28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11" name="Zástupný symbol pro obsah 2"/>
          <p:cNvSpPr>
            <a:spLocks noGrp="1"/>
          </p:cNvSpPr>
          <p:nvPr>
            <p:ph idx="1"/>
          </p:nvPr>
        </p:nvSpPr>
        <p:spPr>
          <a:xfrm>
            <a:off x="395536" y="987574"/>
            <a:ext cx="8229600" cy="3243807"/>
          </a:xfrm>
        </p:spPr>
        <p:txBody>
          <a:bodyPr/>
          <a:lstStyle>
            <a:lvl1pPr>
              <a:defRPr>
                <a:solidFill>
                  <a:srgbClr val="51514F"/>
                </a:solidFill>
              </a:defRPr>
            </a:lvl1pPr>
            <a:lvl2pPr>
              <a:defRPr>
                <a:solidFill>
                  <a:srgbClr val="51514F"/>
                </a:solidFill>
              </a:defRPr>
            </a:lvl2pPr>
            <a:lvl3pPr>
              <a:defRPr>
                <a:solidFill>
                  <a:srgbClr val="51514F"/>
                </a:solidFill>
              </a:defRPr>
            </a:lvl3pPr>
            <a:lvl4pPr>
              <a:defRPr>
                <a:solidFill>
                  <a:srgbClr val="51514F"/>
                </a:solidFill>
              </a:defRPr>
            </a:lvl4pPr>
            <a:lvl5pPr>
              <a:defRPr>
                <a:solidFill>
                  <a:srgbClr val="51514F"/>
                </a:solidFill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411686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F3742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F3742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90E5E-54BB-408D-8EEB-81C2B47AA442}" type="datetimeFigureOut">
              <a:rPr lang="cs-CZ"/>
              <a:pPr>
                <a:defRPr/>
              </a:pPr>
              <a:t>01.11.2021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D5510-4E41-4293-9C14-31F9873B0EC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4233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40238"/>
            <a:ext cx="9144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800" b="1">
                <a:solidFill>
                  <a:srgbClr val="297DC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099791"/>
          </a:xfrm>
        </p:spPr>
        <p:txBody>
          <a:bodyPr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TextovéPole 4"/>
          <p:cNvSpPr txBox="1">
            <a:spLocks noChangeArrowheads="1"/>
          </p:cNvSpPr>
          <p:nvPr userDrawn="1"/>
        </p:nvSpPr>
        <p:spPr bwMode="auto">
          <a:xfrm>
            <a:off x="209550" y="4516438"/>
            <a:ext cx="87550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Calibri" panose="020F0502020204030204" pitchFamily="34" charset="0"/>
              </a:rPr>
              <a:t>Název akce, místo, datum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Calibri" panose="020F0502020204030204" pitchFamily="34" charset="0"/>
              </a:rPr>
              <a:t>Jméno Příjmení, e-mail@cdv.cz</a:t>
            </a:r>
            <a:endParaRPr lang="cs-CZ" altLang="cs-CZ" sz="16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9420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E0DAD-F6DF-4D34-AED9-8F90297E243A}" type="datetimeFigureOut">
              <a:rPr lang="cs-CZ"/>
              <a:pPr>
                <a:defRPr/>
              </a:pPr>
              <a:t>01.11.2021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C9AEE-463F-4449-B7D1-3822956AA33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1815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649D7-0F09-4CA9-A8AA-E04A7D34C575}" type="datetimeFigureOut">
              <a:rPr lang="cs-CZ"/>
              <a:pPr>
                <a:defRPr/>
              </a:pPr>
              <a:t>01.11.2021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3CC59-688B-4C7A-B68A-D6FC0F0522A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0989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D9216-24FB-4BC9-993F-DB5A227996DC}" type="datetimeFigureOut">
              <a:rPr lang="cs-CZ"/>
              <a:pPr>
                <a:defRPr/>
              </a:pPr>
              <a:t>01.11.2021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51789-E652-4CFA-99BF-F18C5AFF312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6962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 b="1">
                <a:solidFill>
                  <a:srgbClr val="F3742E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775DF-5E5E-4D4E-BD01-2853579D7F5F}" type="datetimeFigureOut">
              <a:rPr lang="cs-CZ"/>
              <a:pPr>
                <a:defRPr/>
              </a:pPr>
              <a:t>01.11.2021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EC9D7-4A7D-400C-A17C-5438C145EBF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2280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8E084-F004-4FF2-9707-6D8ABF917A56}" type="datetimeFigureOut">
              <a:rPr lang="cs-CZ"/>
              <a:pPr>
                <a:defRPr/>
              </a:pPr>
              <a:t>01.11.2021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9E499-94AC-451A-8D93-7300F6E66B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0691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/>
              <a:t>Kliknutím lze upravit styly předlohy textu.</a:t>
            </a:r>
          </a:p>
          <a:p>
            <a:pPr lvl="1"/>
            <a:r>
              <a:rPr lang="cs-CZ" altLang="cs-CZ" dirty="0"/>
              <a:t>Druhá úroveň</a:t>
            </a:r>
          </a:p>
          <a:p>
            <a:pPr lvl="2"/>
            <a:r>
              <a:rPr lang="cs-CZ" altLang="cs-CZ" dirty="0"/>
              <a:t>Třetí úroveň</a:t>
            </a:r>
          </a:p>
          <a:p>
            <a:pPr lvl="3"/>
            <a:r>
              <a:rPr lang="cs-CZ" altLang="cs-CZ" dirty="0"/>
              <a:t>Čtvrtá úroveň</a:t>
            </a:r>
          </a:p>
          <a:p>
            <a:pPr lvl="4"/>
            <a:r>
              <a:rPr lang="cs-CZ" alt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02A656C-8A78-48F1-8A95-784B91457F61}" type="datetimeFigureOut">
              <a:rPr lang="cs-CZ"/>
              <a:pPr>
                <a:defRPr/>
              </a:pPr>
              <a:t>01.11.2021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4445E61-C7B8-4D44-AD85-48CF0917D08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9" r:id="rId2"/>
    <p:sldLayoutId id="2147483761" r:id="rId3"/>
    <p:sldLayoutId id="2147483768" r:id="rId4"/>
    <p:sldLayoutId id="2147483759" r:id="rId5"/>
    <p:sldLayoutId id="2147483760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 b="1" kern="1200">
          <a:solidFill>
            <a:srgbClr val="297DC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51514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51514F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51514F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51514F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51514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ovéPole 23"/>
          <p:cNvSpPr txBox="1">
            <a:spLocks noChangeArrowheads="1"/>
          </p:cNvSpPr>
          <p:nvPr/>
        </p:nvSpPr>
        <p:spPr bwMode="auto">
          <a:xfrm>
            <a:off x="467544" y="1851670"/>
            <a:ext cx="8408292" cy="2123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3600" b="1" dirty="0">
                <a:solidFill>
                  <a:srgbClr val="0E4C85"/>
                </a:solidFill>
              </a:rPr>
              <a:t>Strategie bezpečnosti silničního provozu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3600" b="1" dirty="0">
                <a:solidFill>
                  <a:srgbClr val="0E4C85"/>
                </a:solidFill>
              </a:rPr>
              <a:t>města Valašské Meziříčí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400" b="1" dirty="0">
              <a:solidFill>
                <a:srgbClr val="0E4C85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3600" b="1" dirty="0">
                <a:solidFill>
                  <a:srgbClr val="0E4C85"/>
                </a:solidFill>
              </a:rPr>
              <a:t>Aplikační garant projektu TAČR</a:t>
            </a:r>
          </a:p>
        </p:txBody>
      </p:sp>
      <p:pic>
        <p:nvPicPr>
          <p:cNvPr id="5123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11163"/>
            <a:ext cx="3651250" cy="94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Pole 4"/>
          <p:cNvSpPr txBox="1">
            <a:spLocks noChangeArrowheads="1"/>
          </p:cNvSpPr>
          <p:nvPr/>
        </p:nvSpPr>
        <p:spPr bwMode="auto">
          <a:xfrm>
            <a:off x="467544" y="3832604"/>
            <a:ext cx="6680100" cy="9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endParaRPr lang="cs-CZ" altLang="cs-CZ" sz="1800" dirty="0" smtClean="0">
              <a:solidFill>
                <a:srgbClr val="297DC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cs-CZ" altLang="cs-CZ" sz="1800" dirty="0" smtClean="0">
                <a:solidFill>
                  <a:srgbClr val="297DC1"/>
                </a:solidFill>
              </a:rPr>
              <a:t>Mgr</a:t>
            </a:r>
            <a:r>
              <a:rPr lang="cs-CZ" altLang="cs-CZ" sz="1800" dirty="0" smtClean="0">
                <a:solidFill>
                  <a:srgbClr val="297DC1"/>
                </a:solidFill>
              </a:rPr>
              <a:t>. Bc. Zdislava Odstrčilová </a:t>
            </a:r>
            <a:endParaRPr lang="cs-CZ" altLang="cs-CZ" sz="1800" dirty="0" smtClean="0">
              <a:solidFill>
                <a:srgbClr val="297DC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cs-CZ" altLang="cs-CZ" sz="1800" dirty="0" smtClean="0">
                <a:solidFill>
                  <a:srgbClr val="297DC1"/>
                </a:solidFill>
              </a:rPr>
              <a:t>Místostarostka </a:t>
            </a:r>
            <a:r>
              <a:rPr lang="cs-CZ" altLang="cs-CZ" sz="1800" dirty="0">
                <a:solidFill>
                  <a:srgbClr val="297DC1"/>
                </a:solidFill>
              </a:rPr>
              <a:t>města Valašské Meziříčí</a:t>
            </a:r>
            <a:endParaRPr lang="cs-CZ" altLang="cs-CZ" sz="1800" dirty="0">
              <a:solidFill>
                <a:srgbClr val="297DC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229600" cy="565175"/>
          </a:xfrm>
        </p:spPr>
        <p:txBody>
          <a:bodyPr/>
          <a:lstStyle/>
          <a:p>
            <a:r>
              <a:rPr lang="cs-CZ" dirty="0"/>
              <a:t>Nepřímé ukazatele bezpečnosti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628576"/>
            <a:ext cx="8229600" cy="432048"/>
          </a:xfrm>
        </p:spPr>
        <p:txBody>
          <a:bodyPr/>
          <a:lstStyle/>
          <a:p>
            <a:r>
              <a:rPr lang="cs-CZ" sz="2000" dirty="0">
                <a:solidFill>
                  <a:schemeClr val="tx1"/>
                </a:solidFill>
              </a:rPr>
              <a:t>chování dětí na přechodu pro chodce (ulice Křižní a Šafaříkova)</a:t>
            </a:r>
            <a:endParaRPr lang="cs-CZ" dirty="0"/>
          </a:p>
          <a:p>
            <a:endParaRPr lang="cs-CZ" sz="20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97620"/>
            <a:ext cx="6923616" cy="3336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xmlns="" id="{AF1F5B42-3D45-4B3B-A2F0-36D4257C80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9" y="4587974"/>
            <a:ext cx="8755063" cy="30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altLang="cs-CZ" sz="1400" dirty="0">
                <a:solidFill>
                  <a:schemeClr val="bg1"/>
                </a:solidFill>
              </a:rPr>
              <a:t>Strategie bezpečnosti silničního provozu města Valašského Meziříčí, 2. 11. 2021, Brno</a:t>
            </a:r>
          </a:p>
        </p:txBody>
      </p:sp>
    </p:spTree>
    <p:extLst>
      <p:ext uri="{BB962C8B-B14F-4D97-AF65-F5344CB8AC3E}">
        <p14:creationId xmlns:p14="http://schemas.microsoft.com/office/powerpoint/2010/main" val="179178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A2E39912-640E-4D64-9048-287934306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95486"/>
            <a:ext cx="8229600" cy="565175"/>
          </a:xfrm>
        </p:spPr>
        <p:txBody>
          <a:bodyPr/>
          <a:lstStyle/>
          <a:p>
            <a:r>
              <a:rPr lang="cs-CZ" dirty="0"/>
              <a:t>Analýza dat z radarů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DE1DB088-088E-4553-A657-A3D1817ED3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800138"/>
            <a:ext cx="8229600" cy="3243807"/>
          </a:xfrm>
        </p:spPr>
        <p:txBody>
          <a:bodyPr/>
          <a:lstStyle/>
          <a:p>
            <a:pPr>
              <a:spcBef>
                <a:spcPct val="0"/>
              </a:spcBef>
              <a:buFontTx/>
              <a:buChar char="-"/>
              <a:tabLst>
                <a:tab pos="92075" algn="l"/>
              </a:tabLst>
            </a:pPr>
            <a:r>
              <a:rPr lang="cs-CZ" sz="1800" dirty="0">
                <a:solidFill>
                  <a:schemeClr val="tx2"/>
                </a:solidFill>
                <a:latin typeface="Arial" charset="0"/>
                <a:cs typeface="Arial" charset="0"/>
              </a:rPr>
              <a:t>data jsou za období od 3.6. do 30.9.2019</a:t>
            </a:r>
          </a:p>
          <a:p>
            <a:pPr>
              <a:spcBef>
                <a:spcPct val="0"/>
              </a:spcBef>
              <a:buFontTx/>
              <a:buChar char="-"/>
              <a:tabLst>
                <a:tab pos="92075" algn="l"/>
              </a:tabLst>
            </a:pPr>
            <a:r>
              <a:rPr lang="cs-CZ" sz="1800" dirty="0">
                <a:solidFill>
                  <a:schemeClr val="tx2"/>
                </a:solidFill>
                <a:latin typeface="Arial" charset="0"/>
                <a:cs typeface="Arial" charset="0"/>
              </a:rPr>
              <a:t>bylo zaznamenáno 975 089 dat</a:t>
            </a:r>
          </a:p>
          <a:p>
            <a:pPr>
              <a:spcBef>
                <a:spcPct val="0"/>
              </a:spcBef>
              <a:buFontTx/>
              <a:buChar char="-"/>
              <a:tabLst>
                <a:tab pos="92075" algn="l"/>
              </a:tabLst>
            </a:pPr>
            <a:r>
              <a:rPr lang="cs-CZ" sz="1800" dirty="0">
                <a:solidFill>
                  <a:schemeClr val="tx2"/>
                </a:solidFill>
                <a:latin typeface="Arial" charset="0"/>
                <a:cs typeface="Arial" charset="0"/>
              </a:rPr>
              <a:t>byly vybrány 3 klíčové parametry:</a:t>
            </a:r>
          </a:p>
          <a:p>
            <a:pPr lvl="1">
              <a:spcBef>
                <a:spcPct val="0"/>
              </a:spcBef>
              <a:buFontTx/>
              <a:buChar char="-"/>
              <a:tabLst>
                <a:tab pos="92075" algn="l"/>
              </a:tabLst>
            </a:pPr>
            <a:r>
              <a:rPr lang="cs-CZ" sz="1400" dirty="0">
                <a:solidFill>
                  <a:schemeClr val="tx2"/>
                </a:solidFill>
                <a:latin typeface="Arial" charset="0"/>
                <a:cs typeface="Arial" charset="0"/>
              </a:rPr>
              <a:t>rychlost</a:t>
            </a:r>
          </a:p>
          <a:p>
            <a:pPr lvl="1">
              <a:spcBef>
                <a:spcPct val="0"/>
              </a:spcBef>
              <a:buFontTx/>
              <a:buChar char="-"/>
              <a:tabLst>
                <a:tab pos="92075" algn="l"/>
              </a:tabLst>
            </a:pPr>
            <a:r>
              <a:rPr lang="cs-CZ" sz="1400" dirty="0">
                <a:solidFill>
                  <a:schemeClr val="tx2"/>
                </a:solidFill>
                <a:latin typeface="Arial" charset="0"/>
                <a:cs typeface="Arial" charset="0"/>
              </a:rPr>
              <a:t>směr</a:t>
            </a:r>
          </a:p>
          <a:p>
            <a:pPr lvl="1">
              <a:spcBef>
                <a:spcPct val="0"/>
              </a:spcBef>
              <a:buFontTx/>
              <a:buChar char="-"/>
              <a:tabLst>
                <a:tab pos="92075" algn="l"/>
              </a:tabLst>
            </a:pPr>
            <a:r>
              <a:rPr lang="cs-CZ" sz="1400" dirty="0">
                <a:solidFill>
                  <a:schemeClr val="tx2"/>
                </a:solidFill>
                <a:latin typeface="Arial" charset="0"/>
                <a:cs typeface="Arial" charset="0"/>
              </a:rPr>
              <a:t>typ auta</a:t>
            </a:r>
          </a:p>
          <a:p>
            <a:pPr marL="342900" lvl="1" indent="-342900">
              <a:spcBef>
                <a:spcPct val="0"/>
              </a:spcBef>
              <a:buFontTx/>
              <a:buChar char="-"/>
              <a:tabLst>
                <a:tab pos="92075" algn="l"/>
              </a:tabLst>
            </a:pPr>
            <a:r>
              <a:rPr lang="cs-CZ" sz="1800" dirty="0">
                <a:solidFill>
                  <a:schemeClr val="tx2"/>
                </a:solidFill>
                <a:latin typeface="Arial" charset="0"/>
                <a:cs typeface="Arial" charset="0"/>
              </a:rPr>
              <a:t>radar rozlišoval </a:t>
            </a:r>
            <a:r>
              <a:rPr lang="cs-CZ" sz="1800" b="1" dirty="0">
                <a:solidFill>
                  <a:schemeClr val="tx2"/>
                </a:solidFill>
                <a:latin typeface="Arial" charset="0"/>
                <a:cs typeface="Arial" charset="0"/>
              </a:rPr>
              <a:t>PŘÍJEZD</a:t>
            </a:r>
            <a:r>
              <a:rPr lang="cs-CZ" sz="1800" dirty="0">
                <a:solidFill>
                  <a:schemeClr val="tx2"/>
                </a:solidFill>
                <a:latin typeface="Arial" charset="0"/>
                <a:cs typeface="Arial" charset="0"/>
              </a:rPr>
              <a:t> (ve směru od centra ke Vsetínu) a </a:t>
            </a:r>
            <a:r>
              <a:rPr lang="cs-CZ" sz="1800" b="1" dirty="0">
                <a:solidFill>
                  <a:schemeClr val="tx2"/>
                </a:solidFill>
                <a:latin typeface="Arial" charset="0"/>
                <a:cs typeface="Arial" charset="0"/>
              </a:rPr>
              <a:t>ODJEZD</a:t>
            </a:r>
            <a:r>
              <a:rPr lang="cs-CZ" sz="1800" dirty="0">
                <a:solidFill>
                  <a:schemeClr val="tx2"/>
                </a:solidFill>
                <a:latin typeface="Arial" charset="0"/>
                <a:cs typeface="Arial" charset="0"/>
              </a:rPr>
              <a:t> (ze Vsetína do centra)</a:t>
            </a:r>
          </a:p>
          <a:p>
            <a:pPr>
              <a:spcBef>
                <a:spcPct val="0"/>
              </a:spcBef>
              <a:buFontTx/>
              <a:buChar char="-"/>
              <a:tabLst>
                <a:tab pos="92075" algn="l"/>
              </a:tabLst>
            </a:pPr>
            <a:r>
              <a:rPr lang="cs-CZ" sz="1800" dirty="0">
                <a:solidFill>
                  <a:schemeClr val="tx2"/>
                </a:solidFill>
                <a:latin typeface="Arial" charset="0"/>
                <a:cs typeface="Arial" charset="0"/>
              </a:rPr>
              <a:t>celkový počet </a:t>
            </a:r>
            <a:r>
              <a:rPr lang="cs-CZ" sz="1800" b="1" dirty="0">
                <a:solidFill>
                  <a:schemeClr val="tx2"/>
                </a:solidFill>
                <a:latin typeface="Arial" charset="0"/>
                <a:cs typeface="Arial" charset="0"/>
              </a:rPr>
              <a:t>osobních automobilů</a:t>
            </a:r>
            <a:r>
              <a:rPr lang="cs-CZ" sz="1800" dirty="0">
                <a:solidFill>
                  <a:schemeClr val="tx2"/>
                </a:solidFill>
                <a:latin typeface="Arial" charset="0"/>
                <a:cs typeface="Arial" charset="0"/>
              </a:rPr>
              <a:t>, který byl v daném období zaznamenán byl 884 051</a:t>
            </a:r>
          </a:p>
          <a:p>
            <a:pPr>
              <a:spcBef>
                <a:spcPct val="0"/>
              </a:spcBef>
              <a:buFontTx/>
              <a:buChar char="-"/>
              <a:tabLst>
                <a:tab pos="92075" algn="l"/>
              </a:tabLst>
            </a:pPr>
            <a:r>
              <a:rPr lang="cs-CZ" sz="1800" dirty="0">
                <a:solidFill>
                  <a:schemeClr val="tx2"/>
                </a:solidFill>
                <a:latin typeface="Arial" charset="0"/>
                <a:cs typeface="Arial" charset="0"/>
              </a:rPr>
              <a:t>celkový počet </a:t>
            </a:r>
            <a:r>
              <a:rPr lang="cs-CZ" sz="1800" b="1" dirty="0">
                <a:solidFill>
                  <a:schemeClr val="tx2"/>
                </a:solidFill>
                <a:latin typeface="Arial" charset="0"/>
                <a:cs typeface="Arial" charset="0"/>
              </a:rPr>
              <a:t>nákladních automobilů </a:t>
            </a:r>
            <a:r>
              <a:rPr lang="cs-CZ" sz="1800" dirty="0">
                <a:solidFill>
                  <a:schemeClr val="tx2"/>
                </a:solidFill>
                <a:latin typeface="Arial" charset="0"/>
                <a:cs typeface="Arial" charset="0"/>
              </a:rPr>
              <a:t>byl 91 036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5437A724-DBED-4B94-AE4A-5D02F37D0E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458"/>
          <a:stretch/>
        </p:blipFill>
        <p:spPr>
          <a:xfrm>
            <a:off x="5148064" y="267494"/>
            <a:ext cx="2942834" cy="2010532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xmlns="" id="{B3A46FEB-207F-430D-B6CF-EC79D4E711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9" y="4587974"/>
            <a:ext cx="8755063" cy="30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altLang="cs-CZ" sz="1400" dirty="0">
                <a:solidFill>
                  <a:schemeClr val="bg1"/>
                </a:solidFill>
              </a:rPr>
              <a:t>Strategie bezpečnosti silničního provozu města Valašského Meziříčí, 2. 11. 2021, Brno</a:t>
            </a:r>
          </a:p>
        </p:txBody>
      </p:sp>
    </p:spTree>
    <p:extLst>
      <p:ext uri="{BB962C8B-B14F-4D97-AF65-F5344CB8AC3E}">
        <p14:creationId xmlns:p14="http://schemas.microsoft.com/office/powerpoint/2010/main" val="304756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47793" y="212612"/>
            <a:ext cx="8229600" cy="565175"/>
          </a:xfrm>
        </p:spPr>
        <p:txBody>
          <a:bodyPr/>
          <a:lstStyle/>
          <a:p>
            <a:r>
              <a:rPr lang="cs-CZ" sz="2000" dirty="0"/>
              <a:t>Procentní podíl osobních a nákladních aut v rychlostních kategoriích na příjezdu</a:t>
            </a:r>
          </a:p>
        </p:txBody>
      </p:sp>
      <p:pic>
        <p:nvPicPr>
          <p:cNvPr id="4" name="Obrázek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26" y="771550"/>
            <a:ext cx="6624736" cy="11779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Nadpis 1"/>
          <p:cNvSpPr txBox="1">
            <a:spLocks/>
          </p:cNvSpPr>
          <p:nvPr/>
        </p:nvSpPr>
        <p:spPr bwMode="auto">
          <a:xfrm>
            <a:off x="323527" y="2211710"/>
            <a:ext cx="7751499" cy="5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297DC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cs-CZ" sz="2000" dirty="0"/>
              <a:t>Procentní podíl osobních a nákladních aut v rychlostních kategoriích na odjezdu</a:t>
            </a:r>
          </a:p>
        </p:txBody>
      </p:sp>
      <p:pic>
        <p:nvPicPr>
          <p:cNvPr id="7" name="Obrázek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26" y="2776885"/>
            <a:ext cx="6624736" cy="120713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xmlns="" id="{C44CE537-3243-4DFE-A30F-664A7F8F97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9" y="4587974"/>
            <a:ext cx="8755063" cy="30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altLang="cs-CZ" sz="1400" dirty="0">
                <a:solidFill>
                  <a:schemeClr val="bg1"/>
                </a:solidFill>
              </a:rPr>
              <a:t>Strategie bezpečnosti silničního provozu města Valašského Meziříčí, 2. 11. 2021, Brno</a:t>
            </a:r>
          </a:p>
        </p:txBody>
      </p:sp>
    </p:spTree>
    <p:extLst>
      <p:ext uri="{BB962C8B-B14F-4D97-AF65-F5344CB8AC3E}">
        <p14:creationId xmlns:p14="http://schemas.microsoft.com/office/powerpoint/2010/main" val="281249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Ekonomické následky nehod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73" y="915566"/>
            <a:ext cx="8143875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xmlns="" id="{3AC0A999-ED03-4EAB-96EE-8844CB3893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9" y="4587974"/>
            <a:ext cx="8755063" cy="30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altLang="cs-CZ" sz="1400" dirty="0">
                <a:solidFill>
                  <a:schemeClr val="bg1"/>
                </a:solidFill>
              </a:rPr>
              <a:t>Strategie bezpečnosti silničního provozu města Valašského Meziříčí, 2. 11. 2021, Brno</a:t>
            </a:r>
          </a:p>
        </p:txBody>
      </p:sp>
    </p:spTree>
    <p:extLst>
      <p:ext uri="{BB962C8B-B14F-4D97-AF65-F5344CB8AC3E}">
        <p14:creationId xmlns:p14="http://schemas.microsoft.com/office/powerpoint/2010/main" val="259161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76" y="1164328"/>
            <a:ext cx="2952328" cy="508139"/>
          </a:xfrm>
        </p:spPr>
        <p:txBody>
          <a:bodyPr/>
          <a:lstStyle/>
          <a:p>
            <a:pPr marL="0" indent="0">
              <a:buNone/>
            </a:pPr>
            <a:r>
              <a:rPr lang="cs-CZ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Akční plán</a:t>
            </a:r>
          </a:p>
          <a:p>
            <a:pPr marL="0" indent="0" algn="ctr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/>
          </a:p>
          <a:p>
            <a:pPr>
              <a:buFontTx/>
              <a:buChar char="-"/>
            </a:pPr>
            <a:endParaRPr lang="cs-CZ" sz="1800" dirty="0"/>
          </a:p>
          <a:p>
            <a:pPr>
              <a:buFontTx/>
              <a:buChar char="-"/>
            </a:pPr>
            <a:endParaRPr lang="cs-CZ" sz="1800" dirty="0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 bwMode="auto">
          <a:xfrm>
            <a:off x="3995936" y="843559"/>
            <a:ext cx="4680520" cy="1296144"/>
          </a:xfrm>
          <a:prstGeom prst="rect">
            <a:avLst/>
          </a:prstGeom>
          <a:noFill/>
          <a:ln w="60325">
            <a:solidFill>
              <a:srgbClr val="297DC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51514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51514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1514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51514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5151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cs-CZ" sz="2400" dirty="0" smtClean="0">
                <a:solidFill>
                  <a:schemeClr val="tx1"/>
                </a:solidFill>
              </a:rPr>
              <a:t>S</a:t>
            </a:r>
            <a:r>
              <a:rPr lang="cs-CZ" sz="2400" dirty="0" smtClean="0">
                <a:solidFill>
                  <a:schemeClr val="tx1"/>
                </a:solidFill>
              </a:rPr>
              <a:t>oubor </a:t>
            </a:r>
            <a:r>
              <a:rPr lang="cs-CZ" sz="2400" dirty="0">
                <a:solidFill>
                  <a:schemeClr val="tx1"/>
                </a:solidFill>
              </a:rPr>
              <a:t>opatření a jednotlivých aktivit vedoucí k naplnění strategického cíle </a:t>
            </a:r>
            <a:r>
              <a:rPr lang="cs-CZ" sz="2400" dirty="0" smtClean="0">
                <a:solidFill>
                  <a:schemeClr val="tx1"/>
                </a:solidFill>
              </a:rPr>
              <a:t>Strategie</a:t>
            </a:r>
            <a:endParaRPr lang="cs-CZ" sz="1800" dirty="0"/>
          </a:p>
          <a:p>
            <a:pPr marL="0" indent="0" algn="ctr">
              <a:buFont typeface="Arial" charset="0"/>
              <a:buNone/>
            </a:pPr>
            <a:endParaRPr lang="cs-CZ" sz="1800" dirty="0"/>
          </a:p>
          <a:p>
            <a:pPr algn="ctr">
              <a:buFontTx/>
              <a:buChar char="-"/>
            </a:pPr>
            <a:endParaRPr lang="cs-CZ" sz="1800" dirty="0"/>
          </a:p>
          <a:p>
            <a:pPr algn="ctr">
              <a:buFontTx/>
              <a:buChar char="-"/>
            </a:pPr>
            <a:endParaRPr lang="cs-CZ" sz="1800" dirty="0"/>
          </a:p>
        </p:txBody>
      </p:sp>
      <p:sp>
        <p:nvSpPr>
          <p:cNvPr id="7" name="TextovéPole 6"/>
          <p:cNvSpPr txBox="1"/>
          <p:nvPr/>
        </p:nvSpPr>
        <p:spPr bwMode="auto">
          <a:xfrm>
            <a:off x="323528" y="2643758"/>
            <a:ext cx="8352928" cy="1569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 rtlCol="0">
            <a:spAutoFit/>
          </a:bodyPr>
          <a:lstStyle/>
          <a:p>
            <a:r>
              <a:rPr lang="cs-CZ" sz="2400" dirty="0" smtClean="0"/>
              <a:t>U </a:t>
            </a:r>
            <a:r>
              <a:rPr lang="cs-CZ" sz="2400" dirty="0"/>
              <a:t>většiny aktivit se předpokládá </a:t>
            </a:r>
            <a:r>
              <a:rPr lang="cs-CZ" sz="2400" b="1" dirty="0"/>
              <a:t>spolupráce</a:t>
            </a:r>
            <a:r>
              <a:rPr lang="cs-CZ" sz="2400" dirty="0"/>
              <a:t> příslušných zodpovědných orgánů a organizací s ostatními subjekty města, které mohou bezpečnost silničního provozu ovlivnit svou činností, vč. neziskových organizací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xmlns="" id="{EAC0DC42-6626-4D87-A79B-C0690DA449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9" y="4587974"/>
            <a:ext cx="8755063" cy="30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altLang="cs-CZ" sz="1400" dirty="0">
                <a:solidFill>
                  <a:schemeClr val="bg1"/>
                </a:solidFill>
              </a:rPr>
              <a:t>Strategie bezpečnosti silničního provozu města Valašského Meziříčí, 2. 11. 2021, Brno</a:t>
            </a:r>
          </a:p>
        </p:txBody>
      </p:sp>
      <p:sp>
        <p:nvSpPr>
          <p:cNvPr id="2" name="Rovná se 1"/>
          <p:cNvSpPr/>
          <p:nvPr/>
        </p:nvSpPr>
        <p:spPr>
          <a:xfrm>
            <a:off x="3134381" y="1318821"/>
            <a:ext cx="576064" cy="35364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2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FC269265-F10C-433E-BB83-9141C918E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645" y="123478"/>
            <a:ext cx="8229600" cy="565175"/>
          </a:xfrm>
        </p:spPr>
        <p:txBody>
          <a:bodyPr/>
          <a:lstStyle/>
          <a:p>
            <a:r>
              <a:rPr lang="cs-CZ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Vytvářet </a:t>
            </a:r>
            <a:r>
              <a:rPr lang="cs-CZ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bezpečné komunikace ve městě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584D9E46-6EB8-4C40-A71B-883CB31CA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741" y="699542"/>
            <a:ext cx="8642747" cy="3243807"/>
          </a:xfrm>
        </p:spPr>
        <p:txBody>
          <a:bodyPr/>
          <a:lstStyle/>
          <a:p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Provádět </a:t>
            </a:r>
            <a:r>
              <a:rPr lang="cs-C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bezpečnostní </a:t>
            </a:r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audity </a:t>
            </a:r>
            <a:r>
              <a:rPr lang="cs-C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 inspekci</a:t>
            </a:r>
          </a:p>
          <a:p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</a:t>
            </a:r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ostupně </a:t>
            </a:r>
            <a:r>
              <a:rPr lang="cs-C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sanovat kriticky závažné lokality</a:t>
            </a:r>
          </a:p>
          <a:p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</a:t>
            </a:r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 </a:t>
            </a:r>
            <a:r>
              <a:rPr lang="cs-C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základě vyjádření PČR zajistit potřebné kroky k realizaci opatření</a:t>
            </a:r>
          </a:p>
          <a:p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</a:t>
            </a:r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ealizovat </a:t>
            </a:r>
            <a:r>
              <a:rPr lang="cs-C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systematický rozvoj „Zón 30“ a „Obytných zón“ na MK</a:t>
            </a:r>
          </a:p>
          <a:p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</a:t>
            </a:r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nstalovat </a:t>
            </a:r>
            <a:r>
              <a:rPr lang="cs-C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vjezdové ostrůvky na stávajících komunikacích a nových </a:t>
            </a:r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stavbách</a:t>
            </a:r>
          </a:p>
          <a:p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Z</a:t>
            </a:r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lepšovat </a:t>
            </a:r>
            <a:r>
              <a:rPr lang="cs-C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přehlednost přechodů pro chodce a míst pro přecházení a zajištění    jejich řádné viditelnosti</a:t>
            </a:r>
          </a:p>
          <a:p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</a:t>
            </a:r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udovat </a:t>
            </a:r>
            <a:r>
              <a:rPr lang="cs-C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bezpečnou cyklistickou infrastrukturu</a:t>
            </a:r>
          </a:p>
          <a:p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</a:t>
            </a:r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ozvíjet </a:t>
            </a:r>
            <a:r>
              <a:rPr lang="cs-C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sdílený prostor na místních komunikacích</a:t>
            </a:r>
          </a:p>
          <a:p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Realizovat ú</a:t>
            </a:r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pravy </a:t>
            </a:r>
            <a:r>
              <a:rPr lang="cs-C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křižovatek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- 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xmlns="" id="{CA271ACA-0760-4F70-8398-8A73970E9D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9" y="4587974"/>
            <a:ext cx="8755063" cy="30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altLang="cs-CZ" sz="1400" dirty="0">
                <a:solidFill>
                  <a:schemeClr val="bg1"/>
                </a:solidFill>
              </a:rPr>
              <a:t>Strategie bezpečnosti silničního provozu města Valašského Meziříčí, 2. 11. 2021, Brno</a:t>
            </a:r>
          </a:p>
        </p:txBody>
      </p:sp>
    </p:spTree>
    <p:extLst>
      <p:ext uri="{BB962C8B-B14F-4D97-AF65-F5344CB8AC3E}">
        <p14:creationId xmlns:p14="http://schemas.microsoft.com/office/powerpoint/2010/main" val="365301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584D9E46-6EB8-4C40-A71B-883CB31CA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657" y="123478"/>
            <a:ext cx="8464848" cy="3243807"/>
          </a:xfrm>
        </p:spPr>
        <p:txBody>
          <a:bodyPr/>
          <a:lstStyle/>
          <a:p>
            <a:endParaRPr lang="cs-CZ" sz="1800" dirty="0" smtClean="0">
              <a:solidFill>
                <a:schemeClr val="tx1"/>
              </a:solidFill>
            </a:endParaRPr>
          </a:p>
          <a:p>
            <a:r>
              <a:rPr lang="cs-CZ" sz="2000" dirty="0" smtClean="0">
                <a:solidFill>
                  <a:schemeClr val="tx1"/>
                </a:solidFill>
              </a:rPr>
              <a:t>Odstraňovat, případně chránit pevné překážky v ochranném pásmu silnic</a:t>
            </a:r>
          </a:p>
          <a:p>
            <a:r>
              <a:rPr lang="cs-CZ" sz="2000" dirty="0" smtClean="0">
                <a:solidFill>
                  <a:schemeClr val="tx1"/>
                </a:solidFill>
              </a:rPr>
              <a:t>Zajistit pravidelné měření a hodnocení proměnných parametrů vozovek správci pozemních komunikací, označování nevyhovujících úseků</a:t>
            </a:r>
          </a:p>
          <a:p>
            <a:r>
              <a:rPr lang="cs-CZ" sz="2000" dirty="0" smtClean="0">
                <a:solidFill>
                  <a:schemeClr val="tx1"/>
                </a:solidFill>
              </a:rPr>
              <a:t>Instalovat svodidla proti podjetí v místech nebezpečí vyjetí s častými nehodami tohoto typu</a:t>
            </a:r>
          </a:p>
          <a:p>
            <a:r>
              <a:rPr lang="cs-CZ" sz="2000" dirty="0" smtClean="0">
                <a:solidFill>
                  <a:schemeClr val="tx1"/>
                </a:solidFill>
              </a:rPr>
              <a:t>Ověřovat možnosti prvků fyzického oddělení protisměrných jízdních pruhů na dvoupruhových PK</a:t>
            </a:r>
          </a:p>
          <a:p>
            <a:r>
              <a:rPr lang="cs-CZ" sz="2000" dirty="0" smtClean="0">
                <a:solidFill>
                  <a:schemeClr val="tx1"/>
                </a:solidFill>
              </a:rPr>
              <a:t>Zkvalitnění dopravního značení na železničních přejezdech a přechodech v křížení s pozemními komunikacemi</a:t>
            </a:r>
          </a:p>
          <a:p>
            <a:r>
              <a:rPr lang="cs-CZ" sz="2000" dirty="0" smtClean="0">
                <a:solidFill>
                  <a:schemeClr val="tx1"/>
                </a:solidFill>
              </a:rPr>
              <a:t>Zajištění průběžné údržby rozhledových polí úrovňových křížení PK s železničními dráhami</a:t>
            </a:r>
          </a:p>
          <a:p>
            <a:pPr marL="0" indent="0">
              <a:buNone/>
            </a:pPr>
            <a:endParaRPr lang="cs-CZ" sz="1800" b="1" dirty="0"/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- 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xmlns="" id="{3AE5C62A-2DE3-48D2-8E7E-76113AEA3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9" y="4587974"/>
            <a:ext cx="8755063" cy="30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altLang="cs-CZ" sz="1400" dirty="0">
                <a:solidFill>
                  <a:schemeClr val="bg1"/>
                </a:solidFill>
              </a:rPr>
              <a:t>Strategie bezpečnosti silničního provozu města Valašského Meziříčí, 2. 11. 2021, Brno</a:t>
            </a:r>
          </a:p>
        </p:txBody>
      </p:sp>
    </p:spTree>
    <p:extLst>
      <p:ext uri="{BB962C8B-B14F-4D97-AF65-F5344CB8AC3E}">
        <p14:creationId xmlns:p14="http://schemas.microsoft.com/office/powerpoint/2010/main" val="411242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FC269265-F10C-433E-BB83-9141C918E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123478"/>
            <a:ext cx="8229600" cy="565175"/>
          </a:xfrm>
        </p:spPr>
        <p:txBody>
          <a:bodyPr/>
          <a:lstStyle/>
          <a:p>
            <a:r>
              <a:rPr lang="cs-CZ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Zajistit bezpečné chování účastníka silničního provozu</a:t>
            </a:r>
            <a:endParaRPr lang="cs-CZ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584D9E46-6EB8-4C40-A71B-883CB31CA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893" y="627534"/>
            <a:ext cx="8642747" cy="3312368"/>
          </a:xfrm>
        </p:spPr>
        <p:txBody>
          <a:bodyPr/>
          <a:lstStyle/>
          <a:p>
            <a:r>
              <a:rPr lang="cs-CZ" sz="2000" dirty="0" smtClean="0">
                <a:solidFill>
                  <a:schemeClr val="tx1"/>
                </a:solidFill>
              </a:rPr>
              <a:t>Podpořit realizaci dopravní výchovy ze strany zřizovatelů MŠ a ZŠ</a:t>
            </a:r>
          </a:p>
          <a:p>
            <a:r>
              <a:rPr lang="cs-CZ" sz="2000" dirty="0" smtClean="0">
                <a:solidFill>
                  <a:schemeClr val="tx1"/>
                </a:solidFill>
              </a:rPr>
              <a:t>Podpořit zapojení rodičů do systému dopravní výchovy</a:t>
            </a:r>
          </a:p>
          <a:p>
            <a:r>
              <a:rPr lang="cs-CZ" sz="2000" dirty="0" smtClean="0">
                <a:solidFill>
                  <a:schemeClr val="tx1"/>
                </a:solidFill>
              </a:rPr>
              <a:t>Preventivně informační aktivity zaměřit na nebezpečí plynoucí z užívání alkoholu, návykových látek a léků</a:t>
            </a:r>
          </a:p>
          <a:p>
            <a:r>
              <a:rPr lang="cs-CZ" sz="2000" dirty="0" smtClean="0">
                <a:solidFill>
                  <a:schemeClr val="tx1"/>
                </a:solidFill>
              </a:rPr>
              <a:t>Rozšířit měření rychlosti vozidel v působnosti obce</a:t>
            </a:r>
          </a:p>
          <a:p>
            <a:r>
              <a:rPr lang="cs-CZ" sz="2000" dirty="0" smtClean="0">
                <a:solidFill>
                  <a:schemeClr val="tx1"/>
                </a:solidFill>
              </a:rPr>
              <a:t>Zajistit dohled ze strany obecní policie k zajištění bezpečného přecházení chodců</a:t>
            </a:r>
          </a:p>
          <a:p>
            <a:r>
              <a:rPr lang="cs-CZ" sz="2000" dirty="0" smtClean="0">
                <a:solidFill>
                  <a:schemeClr val="tx1"/>
                </a:solidFill>
              </a:rPr>
              <a:t>Kontroly ze strany PČR a MP zaměřit na řízení pod vlivem alkoholu</a:t>
            </a:r>
          </a:p>
          <a:p>
            <a:r>
              <a:rPr lang="cs-CZ" sz="2000" dirty="0" smtClean="0">
                <a:solidFill>
                  <a:schemeClr val="tx1"/>
                </a:solidFill>
              </a:rPr>
              <a:t>Kontroly ze strany PČR a MP zaměřit na přestupky zranitelných účastníků</a:t>
            </a:r>
            <a:endParaRPr lang="cs-CZ" sz="1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cs-CZ" sz="1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cs-CZ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cs-CZ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cs-CZ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cs-CZ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cs-CZ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xmlns="" id="{8164B12A-84CC-42D4-94C9-B739978C4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9" y="4587974"/>
            <a:ext cx="8755063" cy="30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altLang="cs-CZ" sz="1400" dirty="0">
                <a:solidFill>
                  <a:schemeClr val="bg1"/>
                </a:solidFill>
              </a:rPr>
              <a:t>Strategie bezpečnosti silničního provozu města Valašského Meziříčí, 2. 11. 2021, Brno</a:t>
            </a:r>
          </a:p>
        </p:txBody>
      </p:sp>
    </p:spTree>
    <p:extLst>
      <p:ext uri="{BB962C8B-B14F-4D97-AF65-F5344CB8AC3E}">
        <p14:creationId xmlns:p14="http://schemas.microsoft.com/office/powerpoint/2010/main" val="371069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FB62944C-1572-4832-BABC-F40FE6DC1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Roční plán aktivit BESIP </a:t>
            </a:r>
            <a:r>
              <a:rPr lang="cs-CZ" dirty="0" smtClean="0"/>
              <a:t>v </a:t>
            </a:r>
            <a:r>
              <a:rPr lang="cs-CZ" dirty="0" smtClean="0"/>
              <a:t>r. 2021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FF24BADF-1473-4FAB-BD78-B250A64AE8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Leden – Výtvarná soutěž s Valašskou Rally (téma Nakresli Rally nebo Ulice není hřiště)</a:t>
            </a:r>
          </a:p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Únor - proběhly </a:t>
            </a:r>
            <a:r>
              <a:rPr lang="cs-CZ" sz="1800" dirty="0" smtClean="0">
                <a:solidFill>
                  <a:schemeClr val="tx1"/>
                </a:solidFill>
              </a:rPr>
              <a:t>jednání ohledně pozemků vhodných na výstavbu polygonu</a:t>
            </a:r>
          </a:p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Březen-vyvěšení dopravního kvízu na web města, jednání k dopravním shlukům, videokonferenční projednání strategického plánu města ve spolupráci s CDV Brno, dále dopravně bezpečnostní akce „Být </a:t>
            </a:r>
            <a:r>
              <a:rPr lang="cs-CZ" sz="1800" dirty="0" smtClean="0">
                <a:solidFill>
                  <a:schemeClr val="tx1"/>
                </a:solidFill>
              </a:rPr>
              <a:t>viděn</a:t>
            </a:r>
            <a:r>
              <a:rPr lang="cs-CZ" sz="1800" dirty="0" smtClean="0">
                <a:solidFill>
                  <a:schemeClr val="tx1"/>
                </a:solidFill>
              </a:rPr>
              <a:t>“ a akce Valašská rally</a:t>
            </a:r>
          </a:p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Duben – akce on line „</a:t>
            </a:r>
            <a:r>
              <a:rPr lang="cs-CZ" sz="1800" dirty="0" err="1" smtClean="0">
                <a:solidFill>
                  <a:schemeClr val="tx1"/>
                </a:solidFill>
              </a:rPr>
              <a:t>Valmezem</a:t>
            </a:r>
            <a:r>
              <a:rPr lang="cs-CZ" sz="1800" dirty="0" smtClean="0">
                <a:solidFill>
                  <a:schemeClr val="tx1"/>
                </a:solidFill>
              </a:rPr>
              <a:t> bezpečně s </a:t>
            </a:r>
            <a:r>
              <a:rPr lang="cs-CZ" sz="1800" dirty="0" err="1" smtClean="0">
                <a:solidFill>
                  <a:schemeClr val="tx1"/>
                </a:solidFill>
              </a:rPr>
              <a:t>BESIPem</a:t>
            </a:r>
            <a:r>
              <a:rPr lang="cs-CZ" sz="1800" dirty="0" smtClean="0">
                <a:solidFill>
                  <a:schemeClr val="tx1"/>
                </a:solidFill>
              </a:rPr>
              <a:t>“, </a:t>
            </a:r>
          </a:p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Květen - akce </a:t>
            </a:r>
            <a:r>
              <a:rPr lang="cs-CZ" sz="1800" dirty="0" smtClean="0">
                <a:solidFill>
                  <a:schemeClr val="tx1"/>
                </a:solidFill>
              </a:rPr>
              <a:t>„Do práce na kole“ a účast na motoristické akci „Enduro city </a:t>
            </a:r>
            <a:r>
              <a:rPr lang="cs-CZ" sz="1800" dirty="0" err="1" smtClean="0">
                <a:solidFill>
                  <a:schemeClr val="tx1"/>
                </a:solidFill>
              </a:rPr>
              <a:t>extreme</a:t>
            </a:r>
            <a:r>
              <a:rPr lang="cs-CZ" sz="1800" dirty="0" smtClean="0">
                <a:solidFill>
                  <a:schemeClr val="tx1"/>
                </a:solidFill>
              </a:rPr>
              <a:t>“</a:t>
            </a:r>
          </a:p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Červen - vyhodnocení </a:t>
            </a:r>
            <a:r>
              <a:rPr lang="cs-CZ" sz="1800" dirty="0" smtClean="0">
                <a:solidFill>
                  <a:schemeClr val="tx1"/>
                </a:solidFill>
              </a:rPr>
              <a:t>výtvarné soutěže a předání cen</a:t>
            </a:r>
          </a:p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Srpen – příměstský tábor se zaměřením na BESIP</a:t>
            </a:r>
          </a:p>
          <a:p>
            <a:pPr marL="0" indent="0">
              <a:buNone/>
            </a:pPr>
            <a:endParaRPr lang="cs-CZ" sz="1800" dirty="0">
              <a:solidFill>
                <a:schemeClr val="tx1"/>
              </a:solidFill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xmlns="" id="{EF4E507A-FE1C-4396-97BE-E6D515ADFF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9" y="4587974"/>
            <a:ext cx="8755063" cy="30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altLang="cs-CZ" sz="1400" dirty="0">
                <a:solidFill>
                  <a:schemeClr val="bg1"/>
                </a:solidFill>
              </a:rPr>
              <a:t>Strategie bezpečnosti silničního provozu města Valašského Meziříčí, 2. 11. 2021, Brno</a:t>
            </a:r>
          </a:p>
        </p:txBody>
      </p:sp>
    </p:spTree>
    <p:extLst>
      <p:ext uri="{BB962C8B-B14F-4D97-AF65-F5344CB8AC3E}">
        <p14:creationId xmlns:p14="http://schemas.microsoft.com/office/powerpoint/2010/main" val="190585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4466" y="575129"/>
            <a:ext cx="8229600" cy="3243807"/>
          </a:xfrm>
        </p:spPr>
        <p:txBody>
          <a:bodyPr/>
          <a:lstStyle/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Září-realizace akce „Den s </a:t>
            </a:r>
            <a:r>
              <a:rPr lang="cs-CZ" sz="1800" dirty="0" err="1" smtClean="0">
                <a:solidFill>
                  <a:schemeClr val="tx1"/>
                </a:solidFill>
              </a:rPr>
              <a:t>BESIPem</a:t>
            </a:r>
            <a:r>
              <a:rPr lang="cs-CZ" sz="1800" dirty="0" smtClean="0">
                <a:solidFill>
                  <a:schemeClr val="tx1"/>
                </a:solidFill>
              </a:rPr>
              <a:t>“ a „Hurá děti, bezpečně do školy“ včetně prezentace Strategie BESIP města Valašské Meziříčí veřejnosti, účast na dopravní konferenci ve Zlíně a školení v MŠ </a:t>
            </a:r>
            <a:r>
              <a:rPr lang="cs-CZ" sz="1800" dirty="0" err="1" smtClean="0">
                <a:solidFill>
                  <a:schemeClr val="tx1"/>
                </a:solidFill>
              </a:rPr>
              <a:t>Bynina</a:t>
            </a:r>
            <a:r>
              <a:rPr lang="cs-CZ" sz="1800" dirty="0" smtClean="0">
                <a:solidFill>
                  <a:schemeClr val="tx1"/>
                </a:solidFill>
              </a:rPr>
              <a:t> – „Bezpečná cesta do školky“ a realizace akce „Dětská policie“</a:t>
            </a:r>
          </a:p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Říjen-celorepublikové finále DSMC neslyšících žáků, divadelní přednáška „Senior bez nehod“</a:t>
            </a:r>
          </a:p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Listopad-“Být viděn“ a kampaň 13 minut včetně kontroly aut ve spolupráci s DI Vsetín a zaměření na zádržné systémy a přípravy na zimní období</a:t>
            </a:r>
          </a:p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Průběžně - příprava </a:t>
            </a:r>
            <a:r>
              <a:rPr lang="cs-CZ" sz="1800" dirty="0" smtClean="0">
                <a:solidFill>
                  <a:schemeClr val="tx1"/>
                </a:solidFill>
              </a:rPr>
              <a:t>investičního projektu </a:t>
            </a:r>
            <a:r>
              <a:rPr lang="cs-CZ" sz="1800" dirty="0" smtClean="0">
                <a:solidFill>
                  <a:schemeClr val="tx1"/>
                </a:solidFill>
              </a:rPr>
              <a:t>stavby </a:t>
            </a:r>
            <a:r>
              <a:rPr lang="cs-CZ" sz="1800" dirty="0" smtClean="0">
                <a:solidFill>
                  <a:schemeClr val="tx1"/>
                </a:solidFill>
              </a:rPr>
              <a:t>soc. zařízení na dopravním hřišti</a:t>
            </a:r>
          </a:p>
          <a:p>
            <a:pPr marL="0" indent="0" algn="just">
              <a:buNone/>
            </a:pPr>
            <a:endParaRPr lang="cs-CZ" sz="18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cs-CZ" sz="1800" dirty="0" smtClean="0">
                <a:solidFill>
                  <a:schemeClr val="tx1"/>
                </a:solidFill>
              </a:rPr>
              <a:t>Celá </a:t>
            </a:r>
            <a:r>
              <a:rPr lang="cs-CZ" sz="1800" dirty="0" smtClean="0">
                <a:solidFill>
                  <a:schemeClr val="tx1"/>
                </a:solidFill>
              </a:rPr>
              <a:t>řada aktivit např. kočárkové závody, dopravní soutěž mladých cyklistů aj. byla díky opatřením COVID-19 odložena</a:t>
            </a:r>
            <a:endParaRPr lang="cs-CZ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44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299045B7-DA06-4512-9EBB-A5E630A9C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053" y="200921"/>
            <a:ext cx="5637312" cy="565175"/>
          </a:xfrm>
        </p:spPr>
        <p:txBody>
          <a:bodyPr/>
          <a:lstStyle/>
          <a:p>
            <a:r>
              <a:rPr lang="cs-CZ" sz="2400" dirty="0" smtClean="0"/>
              <a:t>Obsah</a:t>
            </a: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BCF20C76-6A39-4715-926E-769C2A873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843558"/>
            <a:ext cx="4608512" cy="3243807"/>
          </a:xfrm>
        </p:spPr>
        <p:txBody>
          <a:bodyPr/>
          <a:lstStyle/>
          <a:p>
            <a:endParaRPr lang="cs-CZ" sz="1400" dirty="0" smtClean="0">
              <a:solidFill>
                <a:schemeClr val="tx1"/>
              </a:solidFill>
            </a:endParaRPr>
          </a:p>
          <a:p>
            <a:r>
              <a:rPr lang="cs-CZ" sz="2000" dirty="0" smtClean="0">
                <a:solidFill>
                  <a:schemeClr val="tx1"/>
                </a:solidFill>
              </a:rPr>
              <a:t>Proces spolupráce</a:t>
            </a:r>
          </a:p>
          <a:p>
            <a:r>
              <a:rPr lang="cs-CZ" sz="2000" dirty="0" smtClean="0">
                <a:solidFill>
                  <a:schemeClr val="tx1"/>
                </a:solidFill>
              </a:rPr>
              <a:t>Obsah Strategie</a:t>
            </a:r>
          </a:p>
          <a:p>
            <a:r>
              <a:rPr lang="cs-CZ" sz="2000" dirty="0" smtClean="0">
                <a:solidFill>
                  <a:schemeClr val="tx1"/>
                </a:solidFill>
              </a:rPr>
              <a:t>Některá data z analytické části</a:t>
            </a:r>
          </a:p>
          <a:p>
            <a:r>
              <a:rPr lang="cs-CZ" sz="2000" dirty="0" smtClean="0">
                <a:solidFill>
                  <a:schemeClr val="tx1"/>
                </a:solidFill>
              </a:rPr>
              <a:t>Akční plán</a:t>
            </a:r>
          </a:p>
          <a:p>
            <a:r>
              <a:rPr lang="cs-CZ" sz="2000" dirty="0" smtClean="0">
                <a:solidFill>
                  <a:schemeClr val="tx1"/>
                </a:solidFill>
              </a:rPr>
              <a:t>Plán činnosti 2021</a:t>
            </a:r>
            <a:endParaRPr lang="cs-CZ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sz="1400" dirty="0">
              <a:solidFill>
                <a:schemeClr val="tx1"/>
              </a:solidFill>
            </a:endParaRPr>
          </a:p>
          <a:p>
            <a:endParaRPr lang="cs-CZ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xmlns="" id="{97F6B584-3C70-4815-8E97-3C6BB1D769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9" y="4587974"/>
            <a:ext cx="8755063" cy="30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altLang="cs-CZ" sz="1400" dirty="0">
                <a:solidFill>
                  <a:schemeClr val="bg1"/>
                </a:solidFill>
              </a:rPr>
              <a:t>Strategie bezpečnosti silničního provozu města Valašského Meziříčí, 2. 11. 2021, Brno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xmlns="" id="{93882CD8-0710-4B45-97AE-CEBC5BEF4F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864" y="555526"/>
            <a:ext cx="2381731" cy="3507854"/>
          </a:xfrm>
          <a:prstGeom prst="rect">
            <a:avLst/>
          </a:prstGeom>
          <a:ln w="38100" cap="sq">
            <a:solidFill>
              <a:srgbClr val="EC6A2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7024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FC269265-F10C-433E-BB83-9141C918E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269" y="195486"/>
            <a:ext cx="8229600" cy="565175"/>
          </a:xfrm>
        </p:spPr>
        <p:txBody>
          <a:bodyPr/>
          <a:lstStyle/>
          <a:p>
            <a:r>
              <a:rPr lang="cs-CZ" dirty="0" smtClean="0">
                <a:solidFill>
                  <a:srgbClr val="0070C0"/>
                </a:solidFill>
              </a:rPr>
              <a:t>Podpůrná opatření</a:t>
            </a:r>
            <a:endParaRPr lang="cs-CZ" dirty="0">
              <a:solidFill>
                <a:srgbClr val="0070C0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584D9E46-6EB8-4C40-A71B-883CB31CA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269" y="776685"/>
            <a:ext cx="8642747" cy="2155105"/>
          </a:xfrm>
        </p:spPr>
        <p:txBody>
          <a:bodyPr/>
          <a:lstStyle/>
          <a:p>
            <a:endParaRPr lang="cs-CZ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cs-C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Poskytovat veřejnosti informace o zpracované místní strategii</a:t>
            </a:r>
          </a:p>
          <a:p>
            <a:pPr marL="400050" lvl="1" indent="0" algn="just">
              <a:buNone/>
            </a:pPr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Pravidelně vyhodnocovat a poskytovat informace občanům o aktivitách v oblasti BESIP na úrovni obce. Pravidelně získávat zpětnou vazbu formou dotazníkového šetření, případně diskuzním fórem na FB nebo web stránkách</a:t>
            </a:r>
          </a:p>
          <a:p>
            <a:pPr marL="400050" lvl="1" indent="0" algn="just">
              <a:buNone/>
            </a:pPr>
            <a:endParaRPr lang="cs-CZ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cs-C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Poskytovat veřejnosti věcné a názorné informace o přijatých legislativních změnách v oblasti BESIP</a:t>
            </a:r>
          </a:p>
          <a:p>
            <a:pPr marL="0" indent="0">
              <a:buNone/>
            </a:pPr>
            <a:endParaRPr lang="cs-CZ" sz="1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cs-CZ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cs-CZ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cs-CZ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cs-CZ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xmlns="" id="{928EFB34-B78A-4306-9D9B-A50D89DCA2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9" y="4587974"/>
            <a:ext cx="8755063" cy="30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altLang="cs-CZ" sz="1400" dirty="0">
                <a:solidFill>
                  <a:schemeClr val="bg1"/>
                </a:solidFill>
              </a:rPr>
              <a:t>Strategie bezpečnosti silničního provozu města Valašského Meziříčí, 2. 11. 2021, Brno</a:t>
            </a:r>
          </a:p>
        </p:txBody>
      </p:sp>
    </p:spTree>
    <p:extLst>
      <p:ext uri="{BB962C8B-B14F-4D97-AF65-F5344CB8AC3E}">
        <p14:creationId xmlns:p14="http://schemas.microsoft.com/office/powerpoint/2010/main" val="428393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18829876-EA02-4F83-BBEA-BB63BE509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Vyčíslení finanční náročnosti navrhovaných opatření</a:t>
            </a:r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xmlns="" id="{3CFE3A6A-CE85-42FB-8661-8091EBA59C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984542"/>
              </p:ext>
            </p:extLst>
          </p:nvPr>
        </p:nvGraphicFramePr>
        <p:xfrm>
          <a:off x="899592" y="2422289"/>
          <a:ext cx="4680519" cy="18001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6199">
                  <a:extLst>
                    <a:ext uri="{9D8B030D-6E8A-4147-A177-3AD203B41FA5}">
                      <a16:colId xmlns:a16="http://schemas.microsoft.com/office/drawing/2014/main" xmlns="" val="857629166"/>
                    </a:ext>
                  </a:extLst>
                </a:gridCol>
                <a:gridCol w="1117433">
                  <a:extLst>
                    <a:ext uri="{9D8B030D-6E8A-4147-A177-3AD203B41FA5}">
                      <a16:colId xmlns:a16="http://schemas.microsoft.com/office/drawing/2014/main" xmlns="" val="424072484"/>
                    </a:ext>
                  </a:extLst>
                </a:gridCol>
                <a:gridCol w="1536887">
                  <a:extLst>
                    <a:ext uri="{9D8B030D-6E8A-4147-A177-3AD203B41FA5}">
                      <a16:colId xmlns:a16="http://schemas.microsoft.com/office/drawing/2014/main" xmlns="" val="2880401347"/>
                    </a:ext>
                  </a:extLst>
                </a:gridCol>
              </a:tblGrid>
              <a:tr h="57389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dirty="0">
                          <a:effectLst/>
                        </a:rPr>
                        <a:t>Strategické pilíře </a:t>
                      </a:r>
                    </a:p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dirty="0">
                          <a:effectLst/>
                        </a:rPr>
                        <a:t>Akčního plánu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>
                          <a:effectLst/>
                        </a:rPr>
                        <a:t>2021 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dirty="0">
                          <a:effectLst/>
                        </a:rPr>
                        <a:t>2022 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348082152"/>
                  </a:ext>
                </a:extLst>
              </a:tr>
              <a:tr h="217473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dirty="0">
                          <a:effectLst/>
                        </a:rPr>
                        <a:t>Účastníci provozu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dirty="0">
                          <a:effectLst/>
                        </a:rPr>
                        <a:t>900 000 Kč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>
                          <a:effectLst/>
                        </a:rPr>
                        <a:t>1 000 000 Kč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439737184"/>
                  </a:ext>
                </a:extLst>
              </a:tr>
              <a:tr h="573890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>
                          <a:effectLst/>
                        </a:rPr>
                        <a:t>Infrastruktura  </a:t>
                      </a:r>
                    </a:p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>
                          <a:effectLst/>
                        </a:rPr>
                        <a:t>(vč. stávajících výdajů)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>
                          <a:effectLst/>
                        </a:rPr>
                        <a:t>64 000 000 Kč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>
                          <a:effectLst/>
                        </a:rPr>
                        <a:t>66 500 000 Kč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904310250"/>
                  </a:ext>
                </a:extLst>
              </a:tr>
              <a:tr h="217473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>
                          <a:effectLst/>
                        </a:rPr>
                        <a:t>Systémové opatření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>
                          <a:effectLst/>
                        </a:rPr>
                        <a:t>120 000 Kč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>
                          <a:effectLst/>
                        </a:rPr>
                        <a:t>120 000 Kč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839818870"/>
                  </a:ext>
                </a:extLst>
              </a:tr>
              <a:tr h="217473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>
                          <a:effectLst/>
                        </a:rPr>
                        <a:t>CELKEM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>
                          <a:effectLst/>
                        </a:rPr>
                        <a:t>65 020 000 Kč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dirty="0">
                          <a:effectLst/>
                        </a:rPr>
                        <a:t>67 620 000 Kč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4168230286"/>
                  </a:ext>
                </a:extLst>
              </a:tr>
            </a:tbl>
          </a:graphicData>
        </a:graphic>
      </p:graphicFrame>
      <p:sp>
        <p:nvSpPr>
          <p:cNvPr id="5" name="TextovéPole 4">
            <a:extLst>
              <a:ext uri="{FF2B5EF4-FFF2-40B4-BE49-F238E27FC236}">
                <a16:creationId xmlns:a16="http://schemas.microsoft.com/office/drawing/2014/main" xmlns="" id="{0026B307-657E-403E-A60A-1EF55C96D4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9" y="4587974"/>
            <a:ext cx="8755063" cy="30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altLang="cs-CZ" sz="1400" dirty="0">
                <a:solidFill>
                  <a:schemeClr val="bg1"/>
                </a:solidFill>
              </a:rPr>
              <a:t>Strategie bezpečnosti silničního provozu města Valašského Meziříčí, 2. 11. 2021, Brno</a:t>
            </a:r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xmlns="" id="{6574C871-B791-4EC3-919C-9986847717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874118"/>
            <a:ext cx="8229600" cy="1224136"/>
          </a:xfrm>
        </p:spPr>
        <p:txBody>
          <a:bodyPr/>
          <a:lstStyle/>
          <a:p>
            <a:r>
              <a:rPr lang="cs-CZ" sz="2000" dirty="0"/>
              <a:t>Z</a:t>
            </a:r>
            <a:r>
              <a:rPr lang="cs-CZ" sz="2000" dirty="0" smtClean="0"/>
              <a:t>ákladní </a:t>
            </a:r>
            <a:r>
              <a:rPr lang="cs-CZ" sz="2000" dirty="0"/>
              <a:t>kalkulace potřebných finančních prostředků vycházejí ze závěrečných účtů města a ze znalostí finanční náročnosti aktivit Akčního plánu BESIP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28951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3440" y="1868467"/>
            <a:ext cx="8229600" cy="565175"/>
          </a:xfrm>
        </p:spPr>
        <p:txBody>
          <a:bodyPr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/>
            </a:r>
            <a:br>
              <a:rPr lang="cs-CZ" dirty="0" smtClean="0">
                <a:solidFill>
                  <a:schemeClr val="tx1"/>
                </a:solidFill>
              </a:rPr>
            </a:br>
            <a:r>
              <a:rPr lang="cs-CZ" dirty="0" smtClean="0">
                <a:solidFill>
                  <a:schemeClr val="tx1"/>
                </a:solidFill>
              </a:rPr>
              <a:t/>
            </a:r>
            <a:br>
              <a:rPr lang="cs-CZ" dirty="0" smtClean="0">
                <a:solidFill>
                  <a:schemeClr val="tx1"/>
                </a:solidFill>
              </a:rPr>
            </a:br>
            <a:r>
              <a:rPr lang="cs-CZ" dirty="0" smtClean="0">
                <a:solidFill>
                  <a:schemeClr val="tx1"/>
                </a:solidFill>
              </a:rPr>
              <a:t>Lidé </a:t>
            </a:r>
            <a:r>
              <a:rPr lang="cs-CZ" dirty="0">
                <a:solidFill>
                  <a:schemeClr val="tx1"/>
                </a:solidFill>
              </a:rPr>
              <a:t>chybují…</a:t>
            </a: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 rotWithShape="1">
          <a:blip r:embed="rId2"/>
          <a:srcRect t="14218" b="7585"/>
          <a:stretch/>
        </p:blipFill>
        <p:spPr>
          <a:xfrm>
            <a:off x="440580" y="305303"/>
            <a:ext cx="8408345" cy="1480031"/>
          </a:xfrm>
          <a:prstGeom prst="rect">
            <a:avLst/>
          </a:prstGeom>
        </p:spPr>
      </p:pic>
      <p:sp>
        <p:nvSpPr>
          <p:cNvPr id="12" name="Nadpis 1"/>
          <p:cNvSpPr txBox="1">
            <a:spLocks/>
          </p:cNvSpPr>
          <p:nvPr/>
        </p:nvSpPr>
        <p:spPr bwMode="auto">
          <a:xfrm>
            <a:off x="472281" y="2544144"/>
            <a:ext cx="8229600" cy="5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297DC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cs-CZ" dirty="0" smtClean="0">
              <a:solidFill>
                <a:schemeClr val="tx1"/>
              </a:solidFill>
            </a:endParaRPr>
          </a:p>
          <a:p>
            <a:pPr algn="ctr"/>
            <a:r>
              <a:rPr lang="cs-CZ" dirty="0" smtClean="0">
                <a:solidFill>
                  <a:schemeClr val="tx1"/>
                </a:solidFill>
              </a:rPr>
              <a:t>Tvořme </a:t>
            </a:r>
            <a:r>
              <a:rPr lang="cs-CZ" dirty="0">
                <a:solidFill>
                  <a:schemeClr val="tx1"/>
                </a:solidFill>
              </a:rPr>
              <a:t>bezpečný </a:t>
            </a:r>
            <a:r>
              <a:rPr lang="cs-CZ" dirty="0" smtClean="0">
                <a:solidFill>
                  <a:schemeClr val="tx1"/>
                </a:solidFill>
              </a:rPr>
              <a:t>systém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xmlns="" id="{EB2FB94C-6ED7-4A67-9730-BFC4DB91B22E}"/>
              </a:ext>
            </a:extLst>
          </p:cNvPr>
          <p:cNvSpPr txBox="1">
            <a:spLocks/>
          </p:cNvSpPr>
          <p:nvPr/>
        </p:nvSpPr>
        <p:spPr bwMode="auto">
          <a:xfrm>
            <a:off x="619325" y="3532961"/>
            <a:ext cx="8229600" cy="5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297DC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cs-CZ" dirty="0">
              <a:solidFill>
                <a:srgbClr val="0E4C85"/>
              </a:solidFill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xmlns="" id="{A0346587-03C4-4F58-BE42-D985D1E291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62" y="4587974"/>
            <a:ext cx="8755063" cy="30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altLang="cs-CZ" sz="1400" dirty="0">
                <a:solidFill>
                  <a:schemeClr val="bg1"/>
                </a:solidFill>
              </a:rPr>
              <a:t>Strategie bezpečnosti silničního provozu města Valašského Meziříčí, 2. 11. 2021, Brno</a:t>
            </a:r>
          </a:p>
        </p:txBody>
      </p:sp>
    </p:spTree>
    <p:extLst>
      <p:ext uri="{BB962C8B-B14F-4D97-AF65-F5344CB8AC3E}">
        <p14:creationId xmlns:p14="http://schemas.microsoft.com/office/powerpoint/2010/main" val="2447975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425450"/>
            <a:ext cx="2538413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"/>
          <p:cNvSpPr>
            <a:spLocks/>
          </p:cNvSpPr>
          <p:nvPr/>
        </p:nvSpPr>
        <p:spPr bwMode="auto">
          <a:xfrm>
            <a:off x="546100" y="1347788"/>
            <a:ext cx="625792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b="1" dirty="0">
                <a:solidFill>
                  <a:srgbClr val="0E4C85"/>
                </a:solidFill>
              </a:rPr>
              <a:t>Děkuji vám za pozornost.</a:t>
            </a:r>
          </a:p>
        </p:txBody>
      </p:sp>
      <p:sp>
        <p:nvSpPr>
          <p:cNvPr id="7" name="TextovéPole 6"/>
          <p:cNvSpPr txBox="1">
            <a:spLocks noChangeArrowheads="1"/>
          </p:cNvSpPr>
          <p:nvPr/>
        </p:nvSpPr>
        <p:spPr bwMode="auto">
          <a:xfrm>
            <a:off x="539750" y="2195513"/>
            <a:ext cx="8280722" cy="83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s-CZ" altLang="cs-CZ" sz="2400" dirty="0" smtClean="0">
                <a:solidFill>
                  <a:srgbClr val="297DC1"/>
                </a:solidFill>
              </a:rPr>
              <a:t>Mgr. Bc. Zdislava Odstrčilová, tel. 777 672 902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cs-CZ" altLang="cs-CZ" sz="2400" dirty="0" smtClean="0">
                <a:solidFill>
                  <a:srgbClr val="297DC1"/>
                </a:solidFill>
              </a:rPr>
              <a:t>E-mail: odstrcilova@muvalmez.cz</a:t>
            </a:r>
            <a:endParaRPr lang="cs-CZ" altLang="cs-CZ" sz="2000" dirty="0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539750" y="3773437"/>
            <a:ext cx="3810000" cy="1323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 dirty="0" smtClean="0">
                <a:solidFill>
                  <a:srgbClr val="484C4C"/>
                </a:solidFill>
              </a:rPr>
              <a:t>Město Valašské Meziříčí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 dirty="0" smtClean="0">
                <a:solidFill>
                  <a:srgbClr val="484C4C"/>
                </a:solidFill>
              </a:rPr>
              <a:t>Náměstí 7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 dirty="0" smtClean="0">
                <a:solidFill>
                  <a:srgbClr val="484C4C"/>
                </a:solidFill>
              </a:rPr>
              <a:t>757 01  Valašské Meziříčí</a:t>
            </a:r>
            <a:endParaRPr lang="cs-CZ" altLang="cs-CZ" sz="1600" dirty="0">
              <a:solidFill>
                <a:srgbClr val="484C4C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600" dirty="0">
              <a:solidFill>
                <a:srgbClr val="484C4C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 dirty="0" smtClean="0">
                <a:solidFill>
                  <a:srgbClr val="484C4C"/>
                </a:solidFill>
              </a:rPr>
              <a:t>www.valasskemezirici.cz</a:t>
            </a:r>
            <a:endParaRPr lang="cs-CZ" altLang="cs-CZ" sz="1600" dirty="0">
              <a:solidFill>
                <a:srgbClr val="484C4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299045B7-DA06-4512-9EBB-A5E630A9C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053" y="200921"/>
            <a:ext cx="5637312" cy="565175"/>
          </a:xfrm>
        </p:spPr>
        <p:txBody>
          <a:bodyPr/>
          <a:lstStyle/>
          <a:p>
            <a:r>
              <a:rPr lang="cs-CZ" sz="2400" dirty="0"/>
              <a:t>Spolupráce města </a:t>
            </a:r>
            <a:r>
              <a:rPr lang="cs-CZ" sz="2400" dirty="0" smtClean="0"/>
              <a:t>– očekávání řešitele projektu</a:t>
            </a: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BCF20C76-6A39-4715-926E-769C2A873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843558"/>
            <a:ext cx="4608512" cy="3243807"/>
          </a:xfrm>
        </p:spPr>
        <p:txBody>
          <a:bodyPr/>
          <a:lstStyle/>
          <a:p>
            <a:endParaRPr lang="cs-CZ" sz="1400" dirty="0" smtClean="0">
              <a:solidFill>
                <a:schemeClr val="tx1"/>
              </a:solidFill>
            </a:endParaRPr>
          </a:p>
          <a:p>
            <a:r>
              <a:rPr lang="cs-CZ" sz="2000" dirty="0">
                <a:solidFill>
                  <a:schemeClr val="tx1"/>
                </a:solidFill>
              </a:rPr>
              <a:t>C</a:t>
            </a:r>
            <a:r>
              <a:rPr lang="cs-CZ" sz="2000" dirty="0" smtClean="0">
                <a:solidFill>
                  <a:schemeClr val="tx1"/>
                </a:solidFill>
              </a:rPr>
              <a:t>ílem </a:t>
            </a:r>
            <a:r>
              <a:rPr lang="cs-CZ" sz="2000" dirty="0">
                <a:solidFill>
                  <a:schemeClr val="tx1"/>
                </a:solidFill>
              </a:rPr>
              <a:t>spolupráce bylo vytvoření účinného systémového dokumentu zastřešující bezpečnost silničního provozu na úrovni města (strategie vznikala v době přípravy nové národní strategie BESIP 2021-2030</a:t>
            </a:r>
            <a:r>
              <a:rPr lang="cs-CZ" sz="2000" dirty="0" smtClean="0">
                <a:solidFill>
                  <a:schemeClr val="tx1"/>
                </a:solidFill>
              </a:rPr>
              <a:t>)</a:t>
            </a:r>
            <a:endParaRPr lang="cs-CZ" sz="2000" dirty="0">
              <a:solidFill>
                <a:schemeClr val="tx1"/>
              </a:solidFill>
            </a:endParaRPr>
          </a:p>
          <a:p>
            <a:r>
              <a:rPr lang="cs-CZ" sz="2000" dirty="0">
                <a:solidFill>
                  <a:schemeClr val="tx1"/>
                </a:solidFill>
              </a:rPr>
              <a:t>N</a:t>
            </a:r>
            <a:r>
              <a:rPr lang="cs-CZ" sz="2000" dirty="0" smtClean="0">
                <a:solidFill>
                  <a:schemeClr val="tx1"/>
                </a:solidFill>
              </a:rPr>
              <a:t>a </a:t>
            </a:r>
            <a:r>
              <a:rPr lang="cs-CZ" sz="2000" dirty="0">
                <a:solidFill>
                  <a:schemeClr val="tx1"/>
                </a:solidFill>
              </a:rPr>
              <a:t>základě </a:t>
            </a:r>
            <a:r>
              <a:rPr lang="cs-CZ" sz="2000" dirty="0" smtClean="0">
                <a:solidFill>
                  <a:schemeClr val="tx1"/>
                </a:solidFill>
              </a:rPr>
              <a:t>zpracovávaného </a:t>
            </a:r>
            <a:r>
              <a:rPr lang="cs-CZ" sz="2000" dirty="0">
                <a:solidFill>
                  <a:schemeClr val="tx1"/>
                </a:solidFill>
              </a:rPr>
              <a:t>dokumentu a projednávání Strategie BESIP byla vytvořena metodika tvorby a metodika implementace Strategií BESIP</a:t>
            </a:r>
          </a:p>
          <a:p>
            <a:pPr marL="0" indent="0" algn="just">
              <a:buNone/>
            </a:pPr>
            <a:endParaRPr lang="cs-CZ" sz="1400" dirty="0" smtClean="0">
              <a:solidFill>
                <a:schemeClr val="tx1"/>
              </a:solidFill>
            </a:endParaRPr>
          </a:p>
          <a:p>
            <a:endParaRPr lang="cs-CZ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sz="1400" dirty="0">
              <a:solidFill>
                <a:schemeClr val="tx1"/>
              </a:solidFill>
            </a:endParaRPr>
          </a:p>
          <a:p>
            <a:endParaRPr lang="cs-CZ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xmlns="" id="{97F6B584-3C70-4815-8E97-3C6BB1D769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9" y="4587974"/>
            <a:ext cx="8755063" cy="30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altLang="cs-CZ" sz="1400" dirty="0">
                <a:solidFill>
                  <a:schemeClr val="bg1"/>
                </a:solidFill>
              </a:rPr>
              <a:t>Strategie bezpečnosti silničního provozu města Valašského Meziříčí, 2. 11. 2021, Brno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xmlns="" id="{93882CD8-0710-4B45-97AE-CEBC5BEF4F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864" y="555526"/>
            <a:ext cx="2381731" cy="3507854"/>
          </a:xfrm>
          <a:prstGeom prst="rect">
            <a:avLst/>
          </a:prstGeom>
          <a:ln w="38100" cap="sq">
            <a:solidFill>
              <a:srgbClr val="EC6A2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xmlns="" id="{BEE6195E-BF88-45AD-9900-6BDA76B63E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1749309"/>
            <a:ext cx="1141163" cy="1120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82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299045B7-DA06-4512-9EBB-A5E630A9C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053" y="200921"/>
            <a:ext cx="5637312" cy="565175"/>
          </a:xfrm>
        </p:spPr>
        <p:txBody>
          <a:bodyPr/>
          <a:lstStyle/>
          <a:p>
            <a:r>
              <a:rPr lang="cs-CZ" sz="2400" dirty="0"/>
              <a:t>Spolupráce města </a:t>
            </a:r>
            <a:r>
              <a:rPr lang="cs-CZ" sz="2400" dirty="0" smtClean="0"/>
              <a:t> - jak to probíhalo u nás</a:t>
            </a: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BCF20C76-6A39-4715-926E-769C2A873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843558"/>
            <a:ext cx="4608512" cy="3243807"/>
          </a:xfrm>
        </p:spPr>
        <p:txBody>
          <a:bodyPr/>
          <a:lstStyle/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Schválení spolupráce na projektu v Radě města (až na podruhé)</a:t>
            </a:r>
          </a:p>
          <a:p>
            <a:pPr algn="just"/>
            <a:r>
              <a:rPr lang="cs-CZ" sz="1800" dirty="0">
                <a:solidFill>
                  <a:schemeClr val="tx1"/>
                </a:solidFill>
              </a:rPr>
              <a:t>Schválení spolupráce na projektu v Z</a:t>
            </a:r>
            <a:r>
              <a:rPr lang="cs-CZ" sz="1800" dirty="0" smtClean="0">
                <a:solidFill>
                  <a:schemeClr val="tx1"/>
                </a:solidFill>
              </a:rPr>
              <a:t>astupitelstvu města</a:t>
            </a:r>
          </a:p>
          <a:p>
            <a:pPr algn="just"/>
            <a:endParaRPr lang="cs-CZ" sz="1800" dirty="0">
              <a:solidFill>
                <a:schemeClr val="tx1"/>
              </a:solidFill>
            </a:endParaRPr>
          </a:p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Samotná práce na Strategii</a:t>
            </a:r>
          </a:p>
          <a:p>
            <a:pPr algn="just"/>
            <a:endParaRPr lang="cs-CZ" sz="1800" dirty="0">
              <a:solidFill>
                <a:schemeClr val="tx1"/>
              </a:solidFill>
            </a:endParaRPr>
          </a:p>
          <a:p>
            <a:pPr algn="just"/>
            <a:r>
              <a:rPr lang="cs-CZ" sz="1800" dirty="0">
                <a:solidFill>
                  <a:schemeClr val="tx1"/>
                </a:solidFill>
              </a:rPr>
              <a:t>Schválení </a:t>
            </a:r>
            <a:r>
              <a:rPr lang="cs-CZ" sz="1800" dirty="0" smtClean="0">
                <a:solidFill>
                  <a:schemeClr val="tx1"/>
                </a:solidFill>
              </a:rPr>
              <a:t>Strategie v </a:t>
            </a:r>
            <a:r>
              <a:rPr lang="cs-CZ" sz="1800" dirty="0">
                <a:solidFill>
                  <a:schemeClr val="tx1"/>
                </a:solidFill>
              </a:rPr>
              <a:t>Radě města </a:t>
            </a:r>
            <a:endParaRPr lang="cs-CZ" sz="1800" dirty="0" smtClean="0">
              <a:solidFill>
                <a:schemeClr val="tx1"/>
              </a:solidFill>
            </a:endParaRPr>
          </a:p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Schválení Strategie v </a:t>
            </a:r>
            <a:r>
              <a:rPr lang="cs-CZ" sz="1800" dirty="0">
                <a:solidFill>
                  <a:schemeClr val="tx1"/>
                </a:solidFill>
              </a:rPr>
              <a:t>Zastupitelstvu </a:t>
            </a:r>
            <a:r>
              <a:rPr lang="cs-CZ" sz="1800" dirty="0" smtClean="0">
                <a:solidFill>
                  <a:schemeClr val="tx1"/>
                </a:solidFill>
              </a:rPr>
              <a:t>města</a:t>
            </a:r>
          </a:p>
          <a:p>
            <a:pPr algn="just"/>
            <a:endParaRPr lang="cs-CZ" sz="1800" dirty="0">
              <a:solidFill>
                <a:schemeClr val="tx1"/>
              </a:solidFill>
            </a:endParaRPr>
          </a:p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Práce na realizaci – Komise BESIP</a:t>
            </a:r>
            <a:endParaRPr lang="cs-CZ" sz="1800" dirty="0">
              <a:solidFill>
                <a:schemeClr val="tx1"/>
              </a:solidFill>
            </a:endParaRPr>
          </a:p>
          <a:p>
            <a:pPr algn="just"/>
            <a:endParaRPr lang="cs-CZ" sz="14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cs-CZ" sz="1400" dirty="0" smtClean="0">
              <a:solidFill>
                <a:schemeClr val="tx1"/>
              </a:solidFill>
            </a:endParaRPr>
          </a:p>
          <a:p>
            <a:endParaRPr lang="cs-CZ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sz="1400" dirty="0">
              <a:solidFill>
                <a:schemeClr val="tx1"/>
              </a:solidFill>
            </a:endParaRPr>
          </a:p>
          <a:p>
            <a:endParaRPr lang="cs-CZ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xmlns="" id="{97F6B584-3C70-4815-8E97-3C6BB1D769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9" y="4587974"/>
            <a:ext cx="8755063" cy="30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altLang="cs-CZ" sz="1400" dirty="0">
                <a:solidFill>
                  <a:schemeClr val="bg1"/>
                </a:solidFill>
              </a:rPr>
              <a:t>Strategie bezpečnosti silničního provozu města Valašského Meziříčí, 2. 11. 2021, Brno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xmlns="" id="{93882CD8-0710-4B45-97AE-CEBC5BEF4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864" y="555526"/>
            <a:ext cx="2381731" cy="3507854"/>
          </a:xfrm>
          <a:prstGeom prst="rect">
            <a:avLst/>
          </a:prstGeom>
          <a:ln w="38100" cap="sq">
            <a:solidFill>
              <a:srgbClr val="EC6A2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xmlns="" id="{BEE6195E-BF88-45AD-9900-6BDA76B63E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3024" y="1741142"/>
            <a:ext cx="1141163" cy="1120288"/>
          </a:xfrm>
          <a:prstGeom prst="rect">
            <a:avLst/>
          </a:prstGeom>
        </p:spPr>
      </p:pic>
      <p:sp>
        <p:nvSpPr>
          <p:cNvPr id="6" name="Šipka dolů 5"/>
          <p:cNvSpPr/>
          <p:nvPr/>
        </p:nvSpPr>
        <p:spPr>
          <a:xfrm>
            <a:off x="1403648" y="2102831"/>
            <a:ext cx="432048" cy="3969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Šipka dolů 9"/>
          <p:cNvSpPr/>
          <p:nvPr/>
        </p:nvSpPr>
        <p:spPr>
          <a:xfrm>
            <a:off x="1403648" y="2743487"/>
            <a:ext cx="432048" cy="3969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Šipka dolů 10"/>
          <p:cNvSpPr/>
          <p:nvPr/>
        </p:nvSpPr>
        <p:spPr>
          <a:xfrm>
            <a:off x="1403648" y="3690454"/>
            <a:ext cx="432048" cy="3969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789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299045B7-DA06-4512-9EBB-A5E630A9C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053" y="200921"/>
            <a:ext cx="5637312" cy="565175"/>
          </a:xfrm>
        </p:spPr>
        <p:txBody>
          <a:bodyPr/>
          <a:lstStyle/>
          <a:p>
            <a:r>
              <a:rPr lang="cs-CZ" sz="2400" dirty="0"/>
              <a:t>Spolupráce města </a:t>
            </a:r>
            <a:r>
              <a:rPr lang="cs-CZ" sz="2400" dirty="0" smtClean="0"/>
              <a:t> - jak to probíhalo u nás</a:t>
            </a: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BCF20C76-6A39-4715-926E-769C2A873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843558"/>
            <a:ext cx="4608512" cy="3243807"/>
          </a:xfrm>
        </p:spPr>
        <p:txBody>
          <a:bodyPr/>
          <a:lstStyle/>
          <a:p>
            <a:pPr algn="just"/>
            <a:r>
              <a:rPr lang="cs-CZ" sz="2000" dirty="0" smtClean="0">
                <a:solidFill>
                  <a:schemeClr val="tx1"/>
                </a:solidFill>
              </a:rPr>
              <a:t>Aktivní zapojení politika zodpovědného za problematiku BESIP</a:t>
            </a:r>
          </a:p>
          <a:p>
            <a:pPr algn="just"/>
            <a:r>
              <a:rPr lang="cs-CZ" sz="2000" dirty="0" smtClean="0">
                <a:solidFill>
                  <a:schemeClr val="tx1"/>
                </a:solidFill>
              </a:rPr>
              <a:t>Strategie opakovaně diskutována </a:t>
            </a:r>
            <a:r>
              <a:rPr lang="cs-CZ" sz="2000" dirty="0">
                <a:solidFill>
                  <a:schemeClr val="tx1"/>
                </a:solidFill>
              </a:rPr>
              <a:t>na jednání Komise BESIP města, která je tvořena těmito odborníky</a:t>
            </a:r>
            <a:r>
              <a:rPr lang="cs-CZ" sz="2000" dirty="0" smtClean="0">
                <a:solidFill>
                  <a:schemeClr val="tx1"/>
                </a:solidFill>
              </a:rPr>
              <a:t>:</a:t>
            </a:r>
          </a:p>
          <a:p>
            <a:pPr lvl="1" algn="just"/>
            <a:r>
              <a:rPr lang="cs-CZ" sz="1400" dirty="0" smtClean="0">
                <a:solidFill>
                  <a:schemeClr val="tx1"/>
                </a:solidFill>
              </a:rPr>
              <a:t>vedoucí odboru dopravně správních agend, vedoucí odboru komunálních služeb, zástupce Policie ČR, krajský koordinátor </a:t>
            </a:r>
            <a:r>
              <a:rPr lang="cs-CZ" sz="1400" dirty="0" err="1" smtClean="0">
                <a:solidFill>
                  <a:schemeClr val="tx1"/>
                </a:solidFill>
              </a:rPr>
              <a:t>BESIPu</a:t>
            </a:r>
            <a:r>
              <a:rPr lang="cs-CZ" sz="1400" dirty="0" smtClean="0">
                <a:solidFill>
                  <a:schemeClr val="tx1"/>
                </a:solidFill>
              </a:rPr>
              <a:t>, ředitel Městské policie Val. Meziříčí, Krajský manažer </a:t>
            </a:r>
            <a:r>
              <a:rPr lang="cs-CZ" sz="1400" dirty="0" err="1" smtClean="0">
                <a:solidFill>
                  <a:schemeClr val="tx1"/>
                </a:solidFill>
              </a:rPr>
              <a:t>BESIPu</a:t>
            </a:r>
            <a:r>
              <a:rPr lang="cs-CZ" sz="1400" dirty="0" smtClean="0">
                <a:solidFill>
                  <a:schemeClr val="tx1"/>
                </a:solidFill>
              </a:rPr>
              <a:t>, vedoucí Obvodního oddělení Policie ČR a další přizvaní hosté (SŽDC, CDV, Valašská </a:t>
            </a:r>
            <a:r>
              <a:rPr lang="cs-CZ" sz="1400" dirty="0" err="1" smtClean="0">
                <a:solidFill>
                  <a:schemeClr val="tx1"/>
                </a:solidFill>
              </a:rPr>
              <a:t>Rally</a:t>
            </a:r>
            <a:r>
              <a:rPr lang="cs-CZ" sz="1400" dirty="0" smtClean="0">
                <a:solidFill>
                  <a:schemeClr val="tx1"/>
                </a:solidFill>
              </a:rPr>
              <a:t>, </a:t>
            </a:r>
            <a:r>
              <a:rPr lang="cs-CZ" sz="1400" dirty="0" smtClean="0">
                <a:solidFill>
                  <a:schemeClr val="tx1"/>
                </a:solidFill>
              </a:rPr>
              <a:t>atd</a:t>
            </a:r>
            <a:r>
              <a:rPr lang="cs-CZ" sz="1400" dirty="0" smtClean="0">
                <a:solidFill>
                  <a:schemeClr val="tx1"/>
                </a:solidFill>
              </a:rPr>
              <a:t>.)</a:t>
            </a:r>
          </a:p>
          <a:p>
            <a:pPr marL="0" indent="0" algn="just">
              <a:buNone/>
            </a:pPr>
            <a:endParaRPr lang="cs-CZ" sz="1400" dirty="0" smtClean="0">
              <a:solidFill>
                <a:schemeClr val="tx1"/>
              </a:solidFill>
            </a:endParaRPr>
          </a:p>
          <a:p>
            <a:endParaRPr lang="cs-CZ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sz="1400" dirty="0">
              <a:solidFill>
                <a:schemeClr val="tx1"/>
              </a:solidFill>
            </a:endParaRPr>
          </a:p>
          <a:p>
            <a:endParaRPr lang="cs-CZ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xmlns="" id="{97F6B584-3C70-4815-8E97-3C6BB1D769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9" y="4587974"/>
            <a:ext cx="8755063" cy="30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altLang="cs-CZ" sz="1400" dirty="0">
                <a:solidFill>
                  <a:schemeClr val="bg1"/>
                </a:solidFill>
              </a:rPr>
              <a:t>Strategie bezpečnosti silničního provozu města Valašského Meziříčí, 2. 11. 2021, Brno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xmlns="" id="{93882CD8-0710-4B45-97AE-CEBC5BEF4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864" y="555526"/>
            <a:ext cx="2381731" cy="3507854"/>
          </a:xfrm>
          <a:prstGeom prst="rect">
            <a:avLst/>
          </a:prstGeom>
          <a:ln w="38100" cap="sq">
            <a:solidFill>
              <a:srgbClr val="EC6A2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xmlns="" id="{BEE6195E-BF88-45AD-9900-6BDA76B63E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3385" y="1749309"/>
            <a:ext cx="1141163" cy="1120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37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8">
            <a:extLst>
              <a:ext uri="{FF2B5EF4-FFF2-40B4-BE49-F238E27FC236}">
                <a16:creationId xmlns:a16="http://schemas.microsoft.com/office/drawing/2014/main" xmlns="" id="{894DB0DF-DDF2-481B-A5FC-418D80711A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50" y="267494"/>
            <a:ext cx="8420100" cy="1969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b="1" dirty="0">
                <a:solidFill>
                  <a:srgbClr val="0070C0"/>
                </a:solidFill>
                <a:latin typeface="Arial" charset="0"/>
              </a:rPr>
              <a:t>Cíle tvorby Strategie BESIP města Valašské </a:t>
            </a:r>
            <a:r>
              <a:rPr lang="cs-CZ" altLang="cs-CZ" sz="2400" b="1" dirty="0" smtClean="0">
                <a:solidFill>
                  <a:srgbClr val="0070C0"/>
                </a:solidFill>
                <a:latin typeface="Arial" charset="0"/>
              </a:rPr>
              <a:t>Meziříčí</a:t>
            </a:r>
            <a:endParaRPr lang="cs-CZ" altLang="cs-CZ" sz="2400" b="1" dirty="0">
              <a:solidFill>
                <a:srgbClr val="0070C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400" dirty="0">
              <a:latin typeface="Arial" charset="0"/>
            </a:endParaRPr>
          </a:p>
          <a:p>
            <a:pPr marL="34290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cs-CZ" altLang="cs-CZ" sz="1800" dirty="0" smtClean="0">
              <a:latin typeface="Arial" charset="0"/>
            </a:endParaRPr>
          </a:p>
          <a:p>
            <a:pPr marL="34290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cs-CZ" altLang="cs-CZ" sz="1800" dirty="0">
              <a:latin typeface="Arial" charset="0"/>
            </a:endParaRPr>
          </a:p>
          <a:p>
            <a:pPr marL="34290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altLang="cs-CZ" sz="2000" dirty="0" smtClean="0">
                <a:latin typeface="Arial" charset="0"/>
              </a:rPr>
              <a:t>S</a:t>
            </a:r>
            <a:r>
              <a:rPr lang="cs-CZ" altLang="cs-CZ" sz="2000" dirty="0" smtClean="0">
                <a:latin typeface="Arial" charset="0"/>
              </a:rPr>
              <a:t>oulad </a:t>
            </a:r>
            <a:r>
              <a:rPr lang="cs-CZ" altLang="cs-CZ" sz="2000" dirty="0">
                <a:latin typeface="Arial" charset="0"/>
              </a:rPr>
              <a:t>se Strategií BESIP (2021 – 2030) a krajskou Strategií </a:t>
            </a:r>
            <a:r>
              <a:rPr lang="cs-CZ" altLang="cs-CZ" sz="2000" dirty="0" smtClean="0">
                <a:latin typeface="Arial" charset="0"/>
              </a:rPr>
              <a:t>BESIP</a:t>
            </a:r>
          </a:p>
          <a:p>
            <a:pPr marL="34290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cs-CZ" altLang="cs-CZ" sz="1800" dirty="0">
              <a:latin typeface="Arial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cs-CZ" altLang="cs-CZ" sz="2000" b="1" dirty="0">
                <a:solidFill>
                  <a:schemeClr val="tx2"/>
                </a:solidFill>
                <a:latin typeface="Arial" charset="0"/>
              </a:rPr>
              <a:t>	 </a:t>
            </a: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xmlns="" id="{C9AE7C6E-7335-4563-A6A9-6DECB38C766B}"/>
              </a:ext>
            </a:extLst>
          </p:cNvPr>
          <p:cNvSpPr/>
          <p:nvPr/>
        </p:nvSpPr>
        <p:spPr>
          <a:xfrm>
            <a:off x="899592" y="26728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cs-CZ" altLang="cs-CZ" sz="2400" dirty="0">
                <a:latin typeface="Arial" charset="0"/>
              </a:rPr>
              <a:t>Přijetí motta: </a:t>
            </a:r>
          </a:p>
          <a:p>
            <a:pPr algn="ctr"/>
            <a:r>
              <a:rPr lang="cs-CZ" altLang="cs-CZ" sz="2400" b="1" dirty="0">
                <a:latin typeface="Arial" charset="0"/>
              </a:rPr>
              <a:t>„Město bez vážných následků dopravních nehod“</a:t>
            </a:r>
            <a:endParaRPr lang="cs-CZ" sz="2400" dirty="0"/>
          </a:p>
        </p:txBody>
      </p:sp>
      <p:sp>
        <p:nvSpPr>
          <p:cNvPr id="3" name="Obdélník: se zakulacenými rohy 2">
            <a:extLst>
              <a:ext uri="{FF2B5EF4-FFF2-40B4-BE49-F238E27FC236}">
                <a16:creationId xmlns:a16="http://schemas.microsoft.com/office/drawing/2014/main" xmlns="" id="{E35B8610-4776-4E96-95CA-703E6FBD9C66}"/>
              </a:ext>
            </a:extLst>
          </p:cNvPr>
          <p:cNvSpPr/>
          <p:nvPr/>
        </p:nvSpPr>
        <p:spPr>
          <a:xfrm>
            <a:off x="408137" y="2448787"/>
            <a:ext cx="5328592" cy="1728192"/>
          </a:xfrm>
          <a:prstGeom prst="roundRect">
            <a:avLst/>
          </a:prstGeom>
          <a:noFill/>
          <a:ln>
            <a:solidFill>
              <a:srgbClr val="F374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67B2F6A8-32BF-4983-9A4F-F541DA15C7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216" y="2126307"/>
            <a:ext cx="1656184" cy="216782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xmlns="" id="{01561D8F-C218-4AA9-B2C8-3A62B8039B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9" y="4587974"/>
            <a:ext cx="8755063" cy="30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altLang="cs-CZ" sz="1400" dirty="0">
                <a:solidFill>
                  <a:schemeClr val="bg1"/>
                </a:solidFill>
              </a:rPr>
              <a:t>Strategie bezpečnosti silničního provozu města Valašského Meziříčí, 2. 11. 2021, Brno</a:t>
            </a:r>
          </a:p>
        </p:txBody>
      </p:sp>
    </p:spTree>
    <p:extLst>
      <p:ext uri="{BB962C8B-B14F-4D97-AF65-F5344CB8AC3E}">
        <p14:creationId xmlns:p14="http://schemas.microsoft.com/office/powerpoint/2010/main" val="404703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8">
            <a:extLst>
              <a:ext uri="{FF2B5EF4-FFF2-40B4-BE49-F238E27FC236}">
                <a16:creationId xmlns:a16="http://schemas.microsoft.com/office/drawing/2014/main" xmlns="" id="{894DB0DF-DDF2-481B-A5FC-418D80711A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267494"/>
            <a:ext cx="8384678" cy="517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b="1" dirty="0">
                <a:solidFill>
                  <a:schemeClr val="tx2"/>
                </a:solidFill>
                <a:latin typeface="Arial" charset="0"/>
              </a:rPr>
              <a:t>1. Analytická část</a:t>
            </a:r>
          </a:p>
          <a:p>
            <a:pPr eaLnBrk="1" hangingPunct="1">
              <a:spcBef>
                <a:spcPct val="0"/>
              </a:spcBef>
              <a:buNone/>
            </a:pPr>
            <a:endParaRPr lang="cs-CZ" altLang="cs-CZ" sz="1000" b="1" u="sng" dirty="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cs-CZ" altLang="cs-CZ" sz="1600" b="1" u="sng" dirty="0">
                <a:latin typeface="Arial" charset="0"/>
              </a:rPr>
              <a:t>Základní charakteristika města</a:t>
            </a:r>
          </a:p>
          <a:p>
            <a:pPr marL="1085850" lvl="1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altLang="cs-CZ" sz="1600" dirty="0">
                <a:latin typeface="Arial" charset="0"/>
              </a:rPr>
              <a:t>zhodnocení socioekonomických charakteristik města</a:t>
            </a:r>
          </a:p>
          <a:p>
            <a:pPr marL="1085850" lvl="1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altLang="cs-CZ" sz="1600" dirty="0">
                <a:latin typeface="Arial" charset="0"/>
              </a:rPr>
              <a:t>sídelní struktura</a:t>
            </a:r>
          </a:p>
          <a:p>
            <a:pPr marL="1085850" lvl="1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altLang="cs-CZ" sz="1600" dirty="0">
                <a:latin typeface="Arial" charset="0"/>
              </a:rPr>
              <a:t>charakteristika silniční sítě</a:t>
            </a:r>
          </a:p>
          <a:p>
            <a:pPr marL="1085850" lvl="1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altLang="cs-CZ" sz="1600" dirty="0">
                <a:latin typeface="Arial" charset="0"/>
              </a:rPr>
              <a:t>veřejná doprava</a:t>
            </a:r>
          </a:p>
          <a:p>
            <a:pPr marL="1085850" lvl="1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altLang="cs-CZ" sz="1600" dirty="0">
                <a:latin typeface="Arial" charset="0"/>
              </a:rPr>
              <a:t>cyklistická doprava</a:t>
            </a:r>
          </a:p>
          <a:p>
            <a:pPr marL="1085850" lvl="1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altLang="cs-CZ" sz="1600" dirty="0">
                <a:latin typeface="Arial" charset="0"/>
              </a:rPr>
              <a:t>aktivity zaměřené na bezpečnost silničního provozu</a:t>
            </a:r>
          </a:p>
          <a:p>
            <a:pPr marL="1085850" lvl="1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altLang="cs-CZ" sz="1600" dirty="0">
                <a:latin typeface="Arial" charset="0"/>
              </a:rPr>
              <a:t>intenzity dopravy, stav komunikací ve </a:t>
            </a:r>
            <a:r>
              <a:rPr lang="cs-CZ" altLang="cs-CZ" sz="1600" dirty="0" smtClean="0">
                <a:latin typeface="Arial" charset="0"/>
              </a:rPr>
              <a:t>městě</a:t>
            </a:r>
          </a:p>
          <a:p>
            <a:pPr marL="1085850" lvl="1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altLang="cs-CZ" sz="1600" dirty="0" smtClean="0">
                <a:latin typeface="Arial" charset="0"/>
              </a:rPr>
              <a:t>vozový </a:t>
            </a:r>
            <a:r>
              <a:rPr lang="cs-CZ" altLang="cs-CZ" sz="1600" dirty="0">
                <a:latin typeface="Arial" charset="0"/>
              </a:rPr>
              <a:t>park v </a:t>
            </a:r>
            <a:r>
              <a:rPr lang="cs-CZ" altLang="cs-CZ" sz="1600" dirty="0" smtClean="0">
                <a:latin typeface="Arial" charset="0"/>
              </a:rPr>
              <a:t>ORP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cs-CZ" altLang="cs-CZ" sz="1600" b="1" u="sng" dirty="0">
                <a:latin typeface="Arial" charset="0"/>
              </a:rPr>
              <a:t>Nehodovost na území města </a:t>
            </a:r>
            <a:endParaRPr lang="cs-CZ" altLang="cs-CZ" sz="1600" dirty="0" smtClean="0">
              <a:latin typeface="Arial" charset="0"/>
            </a:endParaRPr>
          </a:p>
          <a:p>
            <a:pPr marL="1085850" lvl="1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altLang="cs-CZ" sz="1600" dirty="0" smtClean="0">
                <a:latin typeface="Arial" charset="0"/>
              </a:rPr>
              <a:t>shluky </a:t>
            </a:r>
            <a:r>
              <a:rPr lang="cs-CZ" altLang="cs-CZ" sz="1600" dirty="0">
                <a:latin typeface="Arial" charset="0"/>
              </a:rPr>
              <a:t>dopravních </a:t>
            </a:r>
            <a:r>
              <a:rPr lang="cs-CZ" altLang="cs-CZ" sz="1600" dirty="0" smtClean="0">
                <a:latin typeface="Arial" charset="0"/>
              </a:rPr>
              <a:t>nehod</a:t>
            </a:r>
          </a:p>
          <a:p>
            <a:pPr marL="1085850" lvl="1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altLang="cs-CZ" sz="1600" dirty="0" smtClean="0">
                <a:latin typeface="Arial" charset="0"/>
              </a:rPr>
              <a:t>další </a:t>
            </a:r>
            <a:r>
              <a:rPr lang="cs-CZ" altLang="cs-CZ" sz="1600" dirty="0">
                <a:latin typeface="Arial" charset="0"/>
              </a:rPr>
              <a:t>rizikové lokality z podnětu </a:t>
            </a:r>
            <a:r>
              <a:rPr lang="cs-CZ" altLang="cs-CZ" sz="1600" dirty="0" smtClean="0">
                <a:latin typeface="Arial" charset="0"/>
              </a:rPr>
              <a:t>města</a:t>
            </a:r>
          </a:p>
          <a:p>
            <a:pPr marL="1085850" lvl="1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altLang="cs-CZ" sz="1600" dirty="0" smtClean="0">
                <a:latin typeface="Arial" charset="0"/>
              </a:rPr>
              <a:t>nepřímé </a:t>
            </a:r>
            <a:r>
              <a:rPr lang="cs-CZ" altLang="cs-CZ" sz="1600" dirty="0">
                <a:latin typeface="Arial" charset="0"/>
              </a:rPr>
              <a:t>ukazatele bezpečnosti silničního </a:t>
            </a:r>
            <a:r>
              <a:rPr lang="cs-CZ" altLang="cs-CZ" sz="1600" dirty="0" smtClean="0">
                <a:latin typeface="Arial" charset="0"/>
              </a:rPr>
              <a:t>provozu</a:t>
            </a:r>
          </a:p>
          <a:p>
            <a:pPr marL="1085850" lvl="1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altLang="cs-CZ" sz="1600" dirty="0" smtClean="0">
                <a:latin typeface="Arial" charset="0"/>
              </a:rPr>
              <a:t>okolnosti </a:t>
            </a:r>
            <a:r>
              <a:rPr lang="cs-CZ" altLang="cs-CZ" sz="1600" dirty="0">
                <a:latin typeface="Arial" charset="0"/>
              </a:rPr>
              <a:t>dopravních </a:t>
            </a:r>
            <a:r>
              <a:rPr lang="cs-CZ" altLang="cs-CZ" sz="1600" dirty="0" smtClean="0">
                <a:latin typeface="Arial" charset="0"/>
              </a:rPr>
              <a:t>nehod</a:t>
            </a:r>
          </a:p>
          <a:p>
            <a:pPr marL="1085850" lvl="1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altLang="cs-CZ" sz="1600" dirty="0" smtClean="0">
                <a:latin typeface="Arial" charset="0"/>
              </a:rPr>
              <a:t>nehodovost </a:t>
            </a:r>
            <a:r>
              <a:rPr lang="cs-CZ" altLang="cs-CZ" sz="1600" dirty="0">
                <a:latin typeface="Arial" charset="0"/>
              </a:rPr>
              <a:t>z pohledu dílčích </a:t>
            </a:r>
            <a:r>
              <a:rPr lang="cs-CZ" altLang="cs-CZ" sz="1600" dirty="0" smtClean="0">
                <a:latin typeface="Arial" charset="0"/>
              </a:rPr>
              <a:t>cílů</a:t>
            </a:r>
          </a:p>
          <a:p>
            <a:pPr marL="1085850" lvl="1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cs-CZ" altLang="cs-CZ" sz="1600" dirty="0" smtClean="0">
                <a:latin typeface="Arial" charset="0"/>
              </a:rPr>
              <a:t>ekonomické </a:t>
            </a:r>
            <a:r>
              <a:rPr lang="cs-CZ" altLang="cs-CZ" sz="1600" dirty="0">
                <a:latin typeface="Arial" charset="0"/>
              </a:rPr>
              <a:t>následky nehod</a:t>
            </a:r>
          </a:p>
          <a:p>
            <a:pPr marL="1085850" lvl="1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cs-CZ" altLang="cs-CZ" sz="1400" dirty="0" smtClean="0">
              <a:solidFill>
                <a:schemeClr val="tx2"/>
              </a:solidFill>
              <a:latin typeface="Arial" charset="0"/>
            </a:endParaRPr>
          </a:p>
          <a:p>
            <a:pPr marL="34290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cs-CZ" altLang="cs-CZ" sz="1800" dirty="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None/>
            </a:pPr>
            <a:endParaRPr lang="cs-CZ" altLang="cs-CZ" sz="800" dirty="0">
              <a:latin typeface="Arial" charset="0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xmlns="" id="{DF9BBF59-7CFF-4089-ABC9-E37360E007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569" y="-90260"/>
            <a:ext cx="2832431" cy="2681464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xmlns="" id="{18E3AF25-D36C-4DF6-9069-4B9AB59CFD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9" y="4587974"/>
            <a:ext cx="8755063" cy="30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altLang="cs-CZ" sz="1400" dirty="0">
                <a:solidFill>
                  <a:schemeClr val="bg1"/>
                </a:solidFill>
              </a:rPr>
              <a:t>Strategie bezpečnosti silničního provozu města Valašského Meziříčí, 2. 11. 2021, Brno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xmlns="" id="{CB5EA079-E28A-4765-9039-B414B51D6D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096" y="2397115"/>
            <a:ext cx="2850088" cy="2425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16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BE485913-6EFD-4F63-8487-1356D18C3A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267494"/>
            <a:ext cx="8229600" cy="3243807"/>
          </a:xfrm>
        </p:spPr>
        <p:txBody>
          <a:bodyPr/>
          <a:lstStyle/>
          <a:p>
            <a:pPr marL="0" indent="0">
              <a:spcBef>
                <a:spcPct val="0"/>
              </a:spcBef>
              <a:buNone/>
              <a:tabLst>
                <a:tab pos="92075" algn="l"/>
              </a:tabLst>
            </a:pPr>
            <a:r>
              <a:rPr lang="cs-CZ" altLang="cs-CZ" sz="2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2</a:t>
            </a:r>
            <a:r>
              <a:rPr lang="cs-CZ" altLang="cs-CZ" sz="2400" b="1" dirty="0">
                <a:solidFill>
                  <a:schemeClr val="tx2"/>
                </a:solidFill>
                <a:latin typeface="Arial" charset="0"/>
                <a:cs typeface="Arial" charset="0"/>
              </a:rPr>
              <a:t>. Strategická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92075" algn="l"/>
              </a:tabLst>
            </a:pPr>
            <a:r>
              <a:rPr lang="cs-CZ" altLang="cs-CZ" sz="2000" dirty="0">
                <a:solidFill>
                  <a:schemeClr val="tx1"/>
                </a:solidFill>
                <a:latin typeface="Arial" charset="0"/>
                <a:cs typeface="Arial" charset="0"/>
              </a:rPr>
              <a:t>S</a:t>
            </a:r>
            <a:r>
              <a:rPr lang="cs-CZ" altLang="cs-CZ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trategické </a:t>
            </a:r>
            <a:r>
              <a:rPr lang="cs-CZ" altLang="cs-CZ" sz="2000" dirty="0">
                <a:solidFill>
                  <a:schemeClr val="tx1"/>
                </a:solidFill>
                <a:latin typeface="Arial" charset="0"/>
                <a:cs typeface="Arial" charset="0"/>
              </a:rPr>
              <a:t>a dílčí cíle (klíčové ukazatele) se zaměřením na problémové oblasti </a:t>
            </a:r>
            <a:r>
              <a:rPr lang="cs-CZ" altLang="cs-CZ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nehodovosti</a:t>
            </a: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92075" algn="l"/>
              </a:tabLst>
            </a:pPr>
            <a:r>
              <a:rPr lang="cs-CZ" altLang="cs-CZ" sz="2000" u="sng" dirty="0">
                <a:solidFill>
                  <a:schemeClr val="tx1"/>
                </a:solidFill>
                <a:latin typeface="Arial" charset="0"/>
              </a:rPr>
              <a:t>Střednědobé cíl </a:t>
            </a:r>
            <a:r>
              <a:rPr lang="cs-CZ" altLang="cs-CZ" sz="2000" dirty="0">
                <a:solidFill>
                  <a:schemeClr val="tx1"/>
                </a:solidFill>
                <a:latin typeface="Arial" charset="0"/>
              </a:rPr>
              <a:t>– od roku 2030 nezemře na území města na následky dopravní nehody </a:t>
            </a:r>
            <a:r>
              <a:rPr lang="cs-CZ" altLang="cs-CZ" sz="2000" b="1" dirty="0">
                <a:solidFill>
                  <a:schemeClr val="tx1"/>
                </a:solidFill>
                <a:latin typeface="Arial" charset="0"/>
              </a:rPr>
              <a:t>žádný člověk </a:t>
            </a:r>
            <a:r>
              <a:rPr lang="cs-CZ" altLang="cs-CZ" sz="2000" dirty="0">
                <a:solidFill>
                  <a:schemeClr val="tx1"/>
                </a:solidFill>
                <a:latin typeface="Arial" charset="0"/>
              </a:rPr>
              <a:t>a počet těžce zraněných klesne na 50% </a:t>
            </a:r>
            <a:endParaRPr lang="cs-CZ" altLang="cs-CZ" sz="2000" dirty="0" smtClean="0">
              <a:solidFill>
                <a:schemeClr val="tx1"/>
              </a:solidFill>
              <a:latin typeface="Arial" charset="0"/>
            </a:endParaRP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92075" algn="l"/>
              </a:tabLst>
            </a:pPr>
            <a:r>
              <a:rPr lang="cs-CZ" altLang="cs-CZ" sz="2000" u="sng" dirty="0" smtClean="0">
                <a:solidFill>
                  <a:schemeClr val="tx1"/>
                </a:solidFill>
                <a:latin typeface="Arial" charset="0"/>
              </a:rPr>
              <a:t>Dlouhodobé </a:t>
            </a:r>
            <a:r>
              <a:rPr lang="cs-CZ" altLang="cs-CZ" sz="2000" u="sng" dirty="0">
                <a:solidFill>
                  <a:schemeClr val="tx1"/>
                </a:solidFill>
                <a:latin typeface="Arial" charset="0"/>
              </a:rPr>
              <a:t>cíle </a:t>
            </a:r>
            <a:r>
              <a:rPr lang="cs-CZ" altLang="cs-CZ" sz="2000" dirty="0">
                <a:solidFill>
                  <a:schemeClr val="tx1"/>
                </a:solidFill>
                <a:latin typeface="Arial" charset="0"/>
              </a:rPr>
              <a:t>– po roce 2040 důsledné naplňování VIZE NULA i v těžkých následcích nehod</a:t>
            </a:r>
            <a:endParaRPr lang="cs-CZ" altLang="cs-CZ" sz="20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0" indent="0">
              <a:spcBef>
                <a:spcPct val="0"/>
              </a:spcBef>
              <a:buNone/>
              <a:tabLst>
                <a:tab pos="92075" algn="l"/>
              </a:tabLst>
            </a:pPr>
            <a:endParaRPr lang="cs-CZ" altLang="cs-CZ" sz="2000" b="1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0" indent="0">
              <a:spcBef>
                <a:spcPct val="0"/>
              </a:spcBef>
              <a:buNone/>
              <a:tabLst>
                <a:tab pos="92075" algn="l"/>
              </a:tabLst>
            </a:pPr>
            <a:r>
              <a:rPr lang="cs-CZ" altLang="cs-CZ" sz="2400" b="1" dirty="0">
                <a:solidFill>
                  <a:schemeClr val="tx2"/>
                </a:solidFill>
                <a:latin typeface="Arial" charset="0"/>
                <a:cs typeface="Arial" charset="0"/>
              </a:rPr>
              <a:t>3. Realizační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92075" algn="l"/>
              </a:tabLst>
            </a:pPr>
            <a:r>
              <a:rPr lang="cs-CZ" altLang="cs-CZ" sz="2000" dirty="0">
                <a:solidFill>
                  <a:schemeClr val="tx1"/>
                </a:solidFill>
                <a:latin typeface="Arial" charset="0"/>
                <a:cs typeface="Arial" charset="0"/>
              </a:rPr>
              <a:t>N</a:t>
            </a:r>
            <a:r>
              <a:rPr lang="cs-CZ" altLang="cs-CZ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ávrh </a:t>
            </a:r>
            <a:r>
              <a:rPr lang="cs-CZ" altLang="cs-CZ" sz="2000" dirty="0">
                <a:solidFill>
                  <a:schemeClr val="tx1"/>
                </a:solidFill>
                <a:latin typeface="Arial" charset="0"/>
                <a:cs typeface="Arial" charset="0"/>
              </a:rPr>
              <a:t>opatření, koordinace nápravných opatření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xmlns="" id="{4D71B7B4-69E8-4556-A493-75B27A2AAD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9" y="4587974"/>
            <a:ext cx="8755063" cy="30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altLang="cs-CZ" sz="1400" dirty="0">
                <a:solidFill>
                  <a:schemeClr val="bg1"/>
                </a:solidFill>
              </a:rPr>
              <a:t>Strategie bezpečnosti silničního provozu města Valašského Meziříčí, 2. 11. 2021, Brno</a:t>
            </a:r>
          </a:p>
        </p:txBody>
      </p:sp>
    </p:spTree>
    <p:extLst>
      <p:ext uri="{BB962C8B-B14F-4D97-AF65-F5344CB8AC3E}">
        <p14:creationId xmlns:p14="http://schemas.microsoft.com/office/powerpoint/2010/main" val="322624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48722C6C-2B38-481D-913B-C511E2968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Nepřímé ukazatele bezpečnosti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A2EA4BA0-62E6-4239-85F8-7D335DED8F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>
                <a:solidFill>
                  <a:schemeClr val="tx1"/>
                </a:solidFill>
              </a:rPr>
              <a:t>změny chování účastníků silničního provozu a jejich postoje k bezpečnému chování</a:t>
            </a:r>
          </a:p>
          <a:p>
            <a:r>
              <a:rPr lang="cs-CZ" sz="2000" dirty="0">
                <a:solidFill>
                  <a:schemeClr val="tx1"/>
                </a:solidFill>
              </a:rPr>
              <a:t>situace byla sledována na ulici Vsetínská a Nádražní</a:t>
            </a:r>
          </a:p>
          <a:p>
            <a:endParaRPr lang="cs-CZ" sz="2000" dirty="0"/>
          </a:p>
          <a:p>
            <a:endParaRPr lang="cs-CZ" dirty="0"/>
          </a:p>
          <a:p>
            <a:pPr marL="0" indent="0">
              <a:buNone/>
            </a:pPr>
            <a:r>
              <a:rPr lang="cs-CZ" dirty="0"/>
              <a:t> 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CE5BAF31-138E-4AAF-9305-869F044AAF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938" y="2139702"/>
            <a:ext cx="7941568" cy="1981282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xmlns="" id="{8B5A0238-7D00-44A3-9714-6E15C08044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9" y="4587974"/>
            <a:ext cx="8755063" cy="30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altLang="cs-CZ" sz="1400" dirty="0">
                <a:solidFill>
                  <a:schemeClr val="bg1"/>
                </a:solidFill>
              </a:rPr>
              <a:t>Strategie bezpečnosti silničního provozu města Valašského Meziříčí, 2. 11. 2021, Brno</a:t>
            </a:r>
          </a:p>
        </p:txBody>
      </p:sp>
    </p:spTree>
    <p:extLst>
      <p:ext uri="{BB962C8B-B14F-4D97-AF65-F5344CB8AC3E}">
        <p14:creationId xmlns:p14="http://schemas.microsoft.com/office/powerpoint/2010/main" val="349722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">
  <a:themeElements>
    <a:clrScheme name="Vlastní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lastní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lIns="91434" tIns="45717" rIns="91434" bIns="45717">
        <a:spAutoFit/>
      </a:bodyPr>
      <a:lstStyle>
        <a:defPPr eaLnBrk="1" hangingPunct="1">
          <a:spcBef>
            <a:spcPct val="0"/>
          </a:spcBef>
          <a:buFontTx/>
          <a:buNone/>
          <a:defRPr sz="2800" b="1" dirty="0">
            <a:solidFill>
              <a:srgbClr val="297DC1"/>
            </a:solidFill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</Template>
  <TotalTime>10256</TotalTime>
  <Words>1442</Words>
  <Application>Microsoft Office PowerPoint</Application>
  <PresentationFormat>Předvádění na obrazovce (16:9)</PresentationFormat>
  <Paragraphs>224</Paragraphs>
  <Slides>23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Prezentace</vt:lpstr>
      <vt:lpstr>Prezentace aplikace PowerPoint</vt:lpstr>
      <vt:lpstr>Obsah</vt:lpstr>
      <vt:lpstr>Spolupráce města – očekávání řešitele projektu</vt:lpstr>
      <vt:lpstr>Spolupráce města  - jak to probíhalo u nás</vt:lpstr>
      <vt:lpstr>Spolupráce města  - jak to probíhalo u nás</vt:lpstr>
      <vt:lpstr>Prezentace aplikace PowerPoint</vt:lpstr>
      <vt:lpstr>Prezentace aplikace PowerPoint</vt:lpstr>
      <vt:lpstr>Prezentace aplikace PowerPoint</vt:lpstr>
      <vt:lpstr>Nepřímé ukazatele bezpečnosti</vt:lpstr>
      <vt:lpstr>Nepřímé ukazatele bezpečnosti</vt:lpstr>
      <vt:lpstr>Analýza dat z radarů</vt:lpstr>
      <vt:lpstr>Procentní podíl osobních a nákladních aut v rychlostních kategoriích na příjezdu</vt:lpstr>
      <vt:lpstr>Ekonomické následky nehod</vt:lpstr>
      <vt:lpstr>Prezentace aplikace PowerPoint</vt:lpstr>
      <vt:lpstr>Vytvářet bezpečné komunikace ve městě</vt:lpstr>
      <vt:lpstr>Prezentace aplikace PowerPoint</vt:lpstr>
      <vt:lpstr>Zajistit bezpečné chování účastníka silničního provozu</vt:lpstr>
      <vt:lpstr>Roční plán aktivit BESIP v r. 2021</vt:lpstr>
      <vt:lpstr> </vt:lpstr>
      <vt:lpstr>Podpůrná opatření</vt:lpstr>
      <vt:lpstr>Vyčíslení finanční náročnosti navrhovaných opatření</vt:lpstr>
      <vt:lpstr>  Lidé chybují…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Janosikova</dc:creator>
  <cp:lastModifiedBy>Odstrčilová Zdislava, Mgr.</cp:lastModifiedBy>
  <cp:revision>622</cp:revision>
  <cp:lastPrinted>2019-11-04T23:19:10Z</cp:lastPrinted>
  <dcterms:created xsi:type="dcterms:W3CDTF">2018-03-01T12:06:33Z</dcterms:created>
  <dcterms:modified xsi:type="dcterms:W3CDTF">2021-11-01T19:59:51Z</dcterms:modified>
</cp:coreProperties>
</file>